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8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9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2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3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4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90" r:id="rId3"/>
    <p:sldId id="256" r:id="rId4"/>
    <p:sldId id="292" r:id="rId5"/>
    <p:sldId id="295" r:id="rId6"/>
    <p:sldId id="296" r:id="rId7"/>
    <p:sldId id="293" r:id="rId8"/>
    <p:sldId id="257" r:id="rId9"/>
    <p:sldId id="260" r:id="rId10"/>
    <p:sldId id="297" r:id="rId11"/>
    <p:sldId id="294" r:id="rId12"/>
    <p:sldId id="298" r:id="rId13"/>
    <p:sldId id="291" r:id="rId14"/>
    <p:sldId id="299" r:id="rId15"/>
    <p:sldId id="300" r:id="rId16"/>
    <p:sldId id="301" r:id="rId17"/>
    <p:sldId id="305" r:id="rId18"/>
    <p:sldId id="302" r:id="rId19"/>
    <p:sldId id="303" r:id="rId20"/>
    <p:sldId id="30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argalieva_d\Downloads\&#1057;&#1042;&#1054;&#1044;%20&#1053;&#1048;&#1048;,%20&#1053;&#1062;_2023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argalieva_d\Downloads\&#1057;&#1042;&#1054;&#1044;%20&#1053;&#1048;&#1048;,%20&#1053;&#1062;_2023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argalieva_d\Downloads\&#1057;&#1042;&#1054;&#1044;%20&#1053;&#1048;&#1048;,%20&#1053;&#1062;_2023%20(1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../embeddings/oleObject5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../embeddings/oleObject6.bin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../embeddings/oleObject7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../embeddings/oleObject8.bin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../embeddings/oleObject9.bin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../embeddings/oleObject10.bin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../embeddings/oleObject1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../embeddings/oleObject1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3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6783625730994257E-3"/>
                  <c:y val="-0.42129629629629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49-4F8B-9933-DC876356D69A}"/>
                </c:ext>
              </c:extLst>
            </c:dLbl>
            <c:dLbl>
              <c:idx val="1"/>
              <c:layout>
                <c:manualLayout>
                  <c:x val="2.7777317309020367E-3"/>
                  <c:y val="-0.38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49-4F8B-9933-DC876356D69A}"/>
                </c:ext>
              </c:extLst>
            </c:dLbl>
            <c:dLbl>
              <c:idx val="2"/>
              <c:layout>
                <c:manualLayout>
                  <c:x val="-1.1111111111111112E-2"/>
                  <c:y val="-0.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49-4F8B-9933-DC876356D69A}"/>
                </c:ext>
              </c:extLst>
            </c:dLbl>
            <c:dLbl>
              <c:idx val="3"/>
              <c:layout>
                <c:manualLayout>
                  <c:x val="-8.3333793802090536E-3"/>
                  <c:y val="-0.3518518518518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49-4F8B-9933-DC876356D69A}"/>
                </c:ext>
              </c:extLst>
            </c:dLbl>
            <c:dLbl>
              <c:idx val="4"/>
              <c:layout>
                <c:manualLayout>
                  <c:x val="-2.9239766081872202E-3"/>
                  <c:y val="-0.3518518518518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49-4F8B-9933-DC876356D69A}"/>
                </c:ext>
              </c:extLst>
            </c:dLbl>
            <c:dLbl>
              <c:idx val="5"/>
              <c:layout>
                <c:manualLayout>
                  <c:x val="5.5556476493069948E-3"/>
                  <c:y val="-0.34722222222222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49-4F8B-9933-DC876356D69A}"/>
                </c:ext>
              </c:extLst>
            </c:dLbl>
            <c:dLbl>
              <c:idx val="6"/>
              <c:layout>
                <c:manualLayout>
                  <c:x val="3.2162821752544091E-3"/>
                  <c:y val="-0.29166666666666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49-4F8B-9933-DC876356D69A}"/>
                </c:ext>
              </c:extLst>
            </c:dLbl>
            <c:dLbl>
              <c:idx val="7"/>
              <c:layout>
                <c:manualLayout>
                  <c:x val="1.388888888888899E-2"/>
                  <c:y val="-0.226851851851851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49-4F8B-9933-DC876356D6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Рейтинг!$C$15:$C$22</c:f>
              <c:strCache>
                <c:ptCount val="8"/>
                <c:pt idx="0">
                  <c:v>КазНМУ</c:v>
                </c:pt>
                <c:pt idx="1">
                  <c:v>МУК</c:v>
                </c:pt>
                <c:pt idx="2">
                  <c:v>МУА</c:v>
                </c:pt>
                <c:pt idx="3">
                  <c:v>ЗКМУ</c:v>
                </c:pt>
                <c:pt idx="4">
                  <c:v>МУС</c:v>
                </c:pt>
                <c:pt idx="5">
                  <c:v>ЮКМА</c:v>
                </c:pt>
                <c:pt idx="6">
                  <c:v>КРМУ</c:v>
                </c:pt>
                <c:pt idx="7">
                  <c:v>ВШОЗ</c:v>
                </c:pt>
              </c:strCache>
            </c:strRef>
          </c:cat>
          <c:val>
            <c:numRef>
              <c:f>Рейтинг!$D$15:$D$22</c:f>
              <c:numCache>
                <c:formatCode>0.0</c:formatCode>
                <c:ptCount val="8"/>
                <c:pt idx="0">
                  <c:v>559.79999999999995</c:v>
                </c:pt>
                <c:pt idx="1">
                  <c:v>506.5</c:v>
                </c:pt>
                <c:pt idx="2">
                  <c:v>476.8</c:v>
                </c:pt>
                <c:pt idx="3">
                  <c:v>453.4</c:v>
                </c:pt>
                <c:pt idx="4">
                  <c:v>434.3</c:v>
                </c:pt>
                <c:pt idx="5">
                  <c:v>423.7</c:v>
                </c:pt>
                <c:pt idx="6">
                  <c:v>353</c:v>
                </c:pt>
                <c:pt idx="7">
                  <c:v>251.6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49-4F8B-9933-DC876356D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2697759"/>
        <c:axId val="593651919"/>
        <c:axId val="0"/>
      </c:bar3DChart>
      <c:catAx>
        <c:axId val="67269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3651919"/>
        <c:crosses val="autoZero"/>
        <c:auto val="1"/>
        <c:lblAlgn val="ctr"/>
        <c:lblOffset val="100"/>
        <c:noMultiLvlLbl val="0"/>
      </c:catAx>
      <c:valAx>
        <c:axId val="593651919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7269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 подготовки по образовательным программам</a:t>
            </a:r>
          </a:p>
        </c:rich>
      </c:tx>
      <c:layout>
        <c:manualLayout>
          <c:xMode val="edge"/>
          <c:yMode val="edge"/>
          <c:x val="0.1857564715522862"/>
          <c:y val="1.0085976997619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248492403070792"/>
          <c:y val="0.20827542500083387"/>
          <c:w val="0.77273849950444529"/>
          <c:h val="0.7546056301917186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образования'!$B$37:$B$49</c:f>
              <c:strCache>
                <c:ptCount val="13"/>
                <c:pt idx="0">
                  <c:v>НИИГБ</c:v>
                </c:pt>
                <c:pt idx="1">
                  <c:v>НЦХ</c:v>
                </c:pt>
                <c:pt idx="2">
                  <c:v>НИИКиВБ</c:v>
                </c:pt>
                <c:pt idx="3">
                  <c:v>КазНИИОР</c:v>
                </c:pt>
                <c:pt idx="4">
                  <c:v>НЦАГиП</c:v>
                </c:pt>
                <c:pt idx="5">
                  <c:v>ННЦОТ</c:v>
                </c:pt>
                <c:pt idx="6">
                  <c:v>НЦУ</c:v>
                </c:pt>
                <c:pt idx="7">
                  <c:v>КазНЦДиИЗ</c:v>
                </c:pt>
                <c:pt idx="8">
                  <c:v>ННЦТиО</c:v>
                </c:pt>
                <c:pt idx="9">
                  <c:v>НЦПиДХ</c:v>
                </c:pt>
                <c:pt idx="10">
                  <c:v>UMC</c:v>
                </c:pt>
                <c:pt idx="11">
                  <c:v>ННКЦ</c:v>
                </c:pt>
                <c:pt idx="12">
                  <c:v>НЦНХ</c:v>
                </c:pt>
              </c:strCache>
            </c:strRef>
          </c:cat>
          <c:val>
            <c:numRef>
              <c:f>'Качество образования'!$C$37:$C$49</c:f>
              <c:numCache>
                <c:formatCode>General</c:formatCode>
                <c:ptCount val="13"/>
                <c:pt idx="0" formatCode="0.0">
                  <c:v>28</c:v>
                </c:pt>
                <c:pt idx="1">
                  <c:v>35</c:v>
                </c:pt>
                <c:pt idx="2" formatCode="0.0">
                  <c:v>57.6</c:v>
                </c:pt>
                <c:pt idx="3" formatCode="0.0">
                  <c:v>71</c:v>
                </c:pt>
                <c:pt idx="4" formatCode="0.0">
                  <c:v>84.6</c:v>
                </c:pt>
                <c:pt idx="5" formatCode="0.0">
                  <c:v>96.160000000000011</c:v>
                </c:pt>
                <c:pt idx="6" formatCode="0.0">
                  <c:v>97.2</c:v>
                </c:pt>
                <c:pt idx="7" formatCode="0.0">
                  <c:v>101</c:v>
                </c:pt>
                <c:pt idx="8" formatCode="0.0">
                  <c:v>102.56</c:v>
                </c:pt>
                <c:pt idx="9" formatCode="0.0">
                  <c:v>115</c:v>
                </c:pt>
                <c:pt idx="10">
                  <c:v>148.19999999999999</c:v>
                </c:pt>
                <c:pt idx="11">
                  <c:v>174.56</c:v>
                </c:pt>
                <c:pt idx="12">
                  <c:v>179.92000000000002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63-4D83-AEE1-598C169692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969190032"/>
        <c:axId val="1971812864"/>
      </c:barChart>
      <c:catAx>
        <c:axId val="1969190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1812864"/>
        <c:crosses val="autoZero"/>
        <c:auto val="1"/>
        <c:lblAlgn val="ctr"/>
        <c:lblOffset val="100"/>
        <c:noMultiLvlLbl val="0"/>
      </c:catAx>
      <c:valAx>
        <c:axId val="1971812864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96919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Востребованность</a:t>
            </a:r>
            <a:r>
              <a:rPr lang="ru-KZ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выпускников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4123922873627931"/>
          <c:y val="0.11885561892758921"/>
          <c:w val="0.83872254515593458"/>
          <c:h val="0.8224905405928963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выпускников'!$B$55:$B$63</c:f>
              <c:strCache>
                <c:ptCount val="9"/>
                <c:pt idx="0">
                  <c:v>КазНЦДиИЗ</c:v>
                </c:pt>
                <c:pt idx="1">
                  <c:v>ННКЦ</c:v>
                </c:pt>
                <c:pt idx="2">
                  <c:v>UMC</c:v>
                </c:pt>
                <c:pt idx="3">
                  <c:v>НИИГБ</c:v>
                </c:pt>
                <c:pt idx="4">
                  <c:v>НЦНХ</c:v>
                </c:pt>
                <c:pt idx="5">
                  <c:v>ННЦОТ</c:v>
                </c:pt>
                <c:pt idx="6">
                  <c:v>НЦУ</c:v>
                </c:pt>
                <c:pt idx="7">
                  <c:v>ННЦТиО</c:v>
                </c:pt>
                <c:pt idx="8">
                  <c:v>НИИКиВБ</c:v>
                </c:pt>
              </c:strCache>
            </c:strRef>
          </c:cat>
          <c:val>
            <c:numRef>
              <c:f>'Востребованность выпускников'!$C$55:$C$63</c:f>
              <c:numCache>
                <c:formatCode>0.0</c:formatCode>
                <c:ptCount val="9"/>
                <c:pt idx="0">
                  <c:v>30.4</c:v>
                </c:pt>
                <c:pt idx="1">
                  <c:v>67.199999999999989</c:v>
                </c:pt>
                <c:pt idx="2">
                  <c:v>73.3</c:v>
                </c:pt>
                <c:pt idx="3">
                  <c:v>85</c:v>
                </c:pt>
                <c:pt idx="4">
                  <c:v>92</c:v>
                </c:pt>
                <c:pt idx="5">
                  <c:v>93.4</c:v>
                </c:pt>
                <c:pt idx="6">
                  <c:v>95</c:v>
                </c:pt>
                <c:pt idx="7">
                  <c:v>96.25</c:v>
                </c:pt>
                <c:pt idx="8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D-47A2-92EE-868BEAE200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50919328"/>
        <c:axId val="1971822784"/>
      </c:barChart>
      <c:catAx>
        <c:axId val="1850919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1822784"/>
        <c:crosses val="autoZero"/>
        <c:auto val="1"/>
        <c:lblAlgn val="ctr"/>
        <c:lblOffset val="100"/>
        <c:noMultiLvlLbl val="0"/>
      </c:catAx>
      <c:valAx>
        <c:axId val="1971822784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85091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профессорско-преподавательского</a:t>
            </a: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510640370563081"/>
          <c:y val="0.10916681248177311"/>
          <c:w val="0.82642109065627622"/>
          <c:h val="0.8389813356663750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ППС'!$B$40:$B$52</c:f>
              <c:strCache>
                <c:ptCount val="13"/>
                <c:pt idx="0">
                  <c:v>НИИКиВБ</c:v>
                </c:pt>
                <c:pt idx="1">
                  <c:v>НЦУ</c:v>
                </c:pt>
                <c:pt idx="2">
                  <c:v>НИИГБ</c:v>
                </c:pt>
                <c:pt idx="3">
                  <c:v>ННКЦ</c:v>
                </c:pt>
                <c:pt idx="4">
                  <c:v>КазНИИОР</c:v>
                </c:pt>
                <c:pt idx="5">
                  <c:v>ННЦТиО</c:v>
                </c:pt>
                <c:pt idx="6">
                  <c:v>UMC</c:v>
                </c:pt>
                <c:pt idx="7">
                  <c:v>НЦАГиП</c:v>
                </c:pt>
                <c:pt idx="8">
                  <c:v>КазНЦДиИЗ</c:v>
                </c:pt>
                <c:pt idx="9">
                  <c:v>НЦНХ</c:v>
                </c:pt>
                <c:pt idx="10">
                  <c:v>ННЦОТ</c:v>
                </c:pt>
                <c:pt idx="11">
                  <c:v>ННЦХ </c:v>
                </c:pt>
                <c:pt idx="12">
                  <c:v>НЦПиДХ</c:v>
                </c:pt>
              </c:strCache>
            </c:strRef>
          </c:cat>
          <c:val>
            <c:numRef>
              <c:f>'Уровень ППС'!$C$40:$C$52</c:f>
              <c:numCache>
                <c:formatCode>0.0</c:formatCode>
                <c:ptCount val="13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70.319999999999993</c:v>
                </c:pt>
                <c:pt idx="4">
                  <c:v>86.7</c:v>
                </c:pt>
                <c:pt idx="5">
                  <c:v>95.66</c:v>
                </c:pt>
                <c:pt idx="6">
                  <c:v>99.6</c:v>
                </c:pt>
                <c:pt idx="7">
                  <c:v>100</c:v>
                </c:pt>
                <c:pt idx="8">
                  <c:v>110.76</c:v>
                </c:pt>
                <c:pt idx="9">
                  <c:v>120</c:v>
                </c:pt>
                <c:pt idx="10">
                  <c:v>124.5</c:v>
                </c:pt>
                <c:pt idx="11">
                  <c:v>137.69999999999999</c:v>
                </c:pt>
                <c:pt idx="1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D-49D6-8C2E-FEF8BA286E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2001303760"/>
        <c:axId val="1971859488"/>
      </c:barChart>
      <c:catAx>
        <c:axId val="200130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1859488"/>
        <c:crosses val="autoZero"/>
        <c:auto val="1"/>
        <c:lblAlgn val="ctr"/>
        <c:lblOffset val="100"/>
        <c:noMultiLvlLbl val="0"/>
      </c:catAx>
      <c:valAx>
        <c:axId val="197185948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200130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810940331300432"/>
          <c:y val="4.9378601111183897E-2"/>
          <c:w val="0.5742128015983019"/>
          <c:h val="0.9301323527845903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МК'!$C$3:$C$35</c:f>
            </c:numRef>
          </c:val>
          <c:extLst>
            <c:ext xmlns:c16="http://schemas.microsoft.com/office/drawing/2014/chart" uri="{C3380CC4-5D6E-409C-BE32-E72D297353CC}">
              <c16:uniqueId val="{00000000-CF52-4E20-8DC2-F7DBC185407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МК'!$D$3:$D$35</c:f>
            </c:numRef>
          </c:val>
          <c:extLst>
            <c:ext xmlns:c16="http://schemas.microsoft.com/office/drawing/2014/chart" uri="{C3380CC4-5D6E-409C-BE32-E72D297353CC}">
              <c16:uniqueId val="{00000001-CF52-4E20-8DC2-F7DBC185407A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МК'!$E$3:$E$35</c:f>
            </c:numRef>
          </c:val>
          <c:extLst>
            <c:ext xmlns:c16="http://schemas.microsoft.com/office/drawing/2014/chart" uri="{C3380CC4-5D6E-409C-BE32-E72D297353CC}">
              <c16:uniqueId val="{00000002-CF52-4E20-8DC2-F7DBC185407A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МК'!$F$3:$F$35</c:f>
            </c:numRef>
          </c:val>
          <c:extLst>
            <c:ext xmlns:c16="http://schemas.microsoft.com/office/drawing/2014/chart" uri="{C3380CC4-5D6E-409C-BE32-E72D297353CC}">
              <c16:uniqueId val="{00000003-CF52-4E20-8DC2-F7DBC185407A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МК'!$G$3:$G$35</c:f>
            </c:numRef>
          </c:val>
          <c:extLst>
            <c:ext xmlns:c16="http://schemas.microsoft.com/office/drawing/2014/chart" uri="{C3380CC4-5D6E-409C-BE32-E72D297353CC}">
              <c16:uniqueId val="{00000004-CF52-4E20-8DC2-F7DBC185407A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МК'!$H$3:$H$35</c:f>
            </c:numRef>
          </c:val>
          <c:extLst>
            <c:ext xmlns:c16="http://schemas.microsoft.com/office/drawing/2014/chart" uri="{C3380CC4-5D6E-409C-BE32-E72D297353CC}">
              <c16:uniqueId val="{00000005-CF52-4E20-8DC2-F7DBC185407A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МК'!$I$3:$I$35</c:f>
            </c:numRef>
          </c:val>
          <c:extLst>
            <c:ext xmlns:c16="http://schemas.microsoft.com/office/drawing/2014/chart" uri="{C3380CC4-5D6E-409C-BE32-E72D297353CC}">
              <c16:uniqueId val="{00000006-CF52-4E20-8DC2-F7DBC185407A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МК'!$J$3:$J$35</c:f>
            </c:numRef>
          </c:val>
          <c:extLst>
            <c:ext xmlns:c16="http://schemas.microsoft.com/office/drawing/2014/chart" uri="{C3380CC4-5D6E-409C-BE32-E72D297353CC}">
              <c16:uniqueId val="{00000007-CF52-4E20-8DC2-F7DBC185407A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МК'!$K$3:$K$35</c:f>
            </c:numRef>
          </c:val>
          <c:extLst>
            <c:ext xmlns:c16="http://schemas.microsoft.com/office/drawing/2014/chart" uri="{C3380CC4-5D6E-409C-BE32-E72D297353CC}">
              <c16:uniqueId val="{00000008-CF52-4E20-8DC2-F7DBC185407A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МК'!$L$3:$L$35</c:f>
            </c:numRef>
          </c:val>
          <c:extLst>
            <c:ext xmlns:c16="http://schemas.microsoft.com/office/drawing/2014/chart" uri="{C3380CC4-5D6E-409C-BE32-E72D297353CC}">
              <c16:uniqueId val="{00000009-CF52-4E20-8DC2-F7DBC185407A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МК'!$M$3:$M$35</c:f>
            </c:numRef>
          </c:val>
          <c:extLst>
            <c:ext xmlns:c16="http://schemas.microsoft.com/office/drawing/2014/chart" uri="{C3380CC4-5D6E-409C-BE32-E72D297353CC}">
              <c16:uniqueId val="{0000000A-CF52-4E20-8DC2-F7DBC185407A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МК'!$N$3:$N$35</c:f>
            </c:numRef>
          </c:val>
          <c:extLst>
            <c:ext xmlns:c16="http://schemas.microsoft.com/office/drawing/2014/chart" uri="{C3380CC4-5D6E-409C-BE32-E72D297353CC}">
              <c16:uniqueId val="{0000000B-CF52-4E20-8DC2-F7DBC185407A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МК'!$O$3:$O$35</c:f>
            </c:numRef>
          </c:val>
          <c:extLst>
            <c:ext xmlns:c16="http://schemas.microsoft.com/office/drawing/2014/chart" uri="{C3380CC4-5D6E-409C-BE32-E72D297353CC}">
              <c16:uniqueId val="{0000000C-CF52-4E20-8DC2-F7DBC185407A}"/>
            </c:ext>
          </c:extLst>
        </c:ser>
        <c:ser>
          <c:idx val="13"/>
          <c:order val="13"/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МК'!$P$3:$P$35</c:f>
            </c:numRef>
          </c:val>
          <c:extLst>
            <c:ext xmlns:c16="http://schemas.microsoft.com/office/drawing/2014/chart" uri="{C3380CC4-5D6E-409C-BE32-E72D297353CC}">
              <c16:uniqueId val="{0000000D-CF52-4E20-8DC2-F7DBC185407A}"/>
            </c:ext>
          </c:extLst>
        </c:ser>
        <c:ser>
          <c:idx val="14"/>
          <c:order val="14"/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МК'!$Q$3:$Q$35</c:f>
            </c:numRef>
          </c:val>
          <c:extLst>
            <c:ext xmlns:c16="http://schemas.microsoft.com/office/drawing/2014/chart" uri="{C3380CC4-5D6E-409C-BE32-E72D297353CC}">
              <c16:uniqueId val="{0000000E-CF52-4E20-8DC2-F7DBC185407A}"/>
            </c:ext>
          </c:extLst>
        </c:ser>
        <c:ser>
          <c:idx val="15"/>
          <c:order val="15"/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МК'!$R$3:$R$35</c:f>
            </c:numRef>
          </c:val>
          <c:extLst>
            <c:ext xmlns:c16="http://schemas.microsoft.com/office/drawing/2014/chart" uri="{C3380CC4-5D6E-409C-BE32-E72D297353CC}">
              <c16:uniqueId val="{0000000F-CF52-4E20-8DC2-F7DBC185407A}"/>
            </c:ext>
          </c:extLst>
        </c:ser>
        <c:ser>
          <c:idx val="16"/>
          <c:order val="16"/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МК'!$S$3:$S$35</c:f>
            </c:numRef>
          </c:val>
          <c:extLst>
            <c:ext xmlns:c16="http://schemas.microsoft.com/office/drawing/2014/chart" uri="{C3380CC4-5D6E-409C-BE32-E72D297353CC}">
              <c16:uniqueId val="{00000010-CF52-4E20-8DC2-F7DBC185407A}"/>
            </c:ext>
          </c:extLst>
        </c:ser>
        <c:ser>
          <c:idx val="17"/>
          <c:order val="17"/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МК'!$T$3:$T$35</c:f>
            </c:numRef>
          </c:val>
          <c:extLst>
            <c:ext xmlns:c16="http://schemas.microsoft.com/office/drawing/2014/chart" uri="{C3380CC4-5D6E-409C-BE32-E72D297353CC}">
              <c16:uniqueId val="{00000011-CF52-4E20-8DC2-F7DBC185407A}"/>
            </c:ext>
          </c:extLst>
        </c:ser>
        <c:ser>
          <c:idx val="18"/>
          <c:order val="18"/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МК'!$U$3:$U$35</c:f>
            </c:numRef>
          </c:val>
          <c:extLst>
            <c:ext xmlns:c16="http://schemas.microsoft.com/office/drawing/2014/chart" uri="{C3380CC4-5D6E-409C-BE32-E72D297353CC}">
              <c16:uniqueId val="{00000012-CF52-4E20-8DC2-F7DBC185407A}"/>
            </c:ext>
          </c:extLst>
        </c:ser>
        <c:ser>
          <c:idx val="19"/>
          <c:order val="19"/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МК'!$V$3:$V$35</c:f>
            </c:numRef>
          </c:val>
          <c:extLst>
            <c:ext xmlns:c16="http://schemas.microsoft.com/office/drawing/2014/chart" uri="{C3380CC4-5D6E-409C-BE32-E72D297353CC}">
              <c16:uniqueId val="{00000013-CF52-4E20-8DC2-F7DBC185407A}"/>
            </c:ext>
          </c:extLst>
        </c:ser>
        <c:ser>
          <c:idx val="20"/>
          <c:order val="20"/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МК'!$W$3:$W$35</c:f>
            </c:numRef>
          </c:val>
          <c:extLst>
            <c:ext xmlns:c16="http://schemas.microsoft.com/office/drawing/2014/chart" uri="{C3380CC4-5D6E-409C-BE32-E72D297353CC}">
              <c16:uniqueId val="{00000014-CF52-4E20-8DC2-F7DBC185407A}"/>
            </c:ext>
          </c:extLst>
        </c:ser>
        <c:ser>
          <c:idx val="21"/>
          <c:order val="21"/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МК'!$X$3:$X$35</c:f>
            </c:numRef>
          </c:val>
          <c:extLst>
            <c:ext xmlns:c16="http://schemas.microsoft.com/office/drawing/2014/chart" uri="{C3380CC4-5D6E-409C-BE32-E72D297353CC}">
              <c16:uniqueId val="{00000015-CF52-4E20-8DC2-F7DBC185407A}"/>
            </c:ext>
          </c:extLst>
        </c:ser>
        <c:ser>
          <c:idx val="22"/>
          <c:order val="22"/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МК'!$Y$3:$Y$35</c:f>
            </c:numRef>
          </c:val>
          <c:extLst>
            <c:ext xmlns:c16="http://schemas.microsoft.com/office/drawing/2014/chart" uri="{C3380CC4-5D6E-409C-BE32-E72D297353CC}">
              <c16:uniqueId val="{00000016-CF52-4E20-8DC2-F7DBC185407A}"/>
            </c:ext>
          </c:extLst>
        </c:ser>
        <c:ser>
          <c:idx val="23"/>
          <c:order val="23"/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МК'!$Z$3:$Z$35</c:f>
            </c:numRef>
          </c:val>
          <c:extLst>
            <c:ext xmlns:c16="http://schemas.microsoft.com/office/drawing/2014/chart" uri="{C3380CC4-5D6E-409C-BE32-E72D297353CC}">
              <c16:uniqueId val="{00000017-CF52-4E20-8DC2-F7DBC185407A}"/>
            </c:ext>
          </c:extLst>
        </c:ser>
        <c:ser>
          <c:idx val="24"/>
          <c:order val="24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МК'!$AA$3:$AA$35</c:f>
            </c:numRef>
          </c:val>
          <c:extLst>
            <c:ext xmlns:c16="http://schemas.microsoft.com/office/drawing/2014/chart" uri="{C3380CC4-5D6E-409C-BE32-E72D297353CC}">
              <c16:uniqueId val="{00000018-CF52-4E20-8DC2-F7DBC185407A}"/>
            </c:ext>
          </c:extLst>
        </c:ser>
        <c:ser>
          <c:idx val="25"/>
          <c:order val="25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'Свод. данные по образов.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ТОО "Мед Профи колледж" г.Кульсары</c:v>
                </c:pt>
                <c:pt idx="4">
                  <c:v>МК "Болашак" г.Кызылорда</c:v>
                </c:pt>
                <c:pt idx="5">
                  <c:v>ТОО Карагандинский мед-тех. Колледж</c:v>
                </c:pt>
                <c:pt idx="6">
                  <c:v>МК г.Талгар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МК "Шипагер"</c:v>
                </c:pt>
                <c:pt idx="10">
                  <c:v>ТОО МК Авимед</c:v>
                </c:pt>
                <c:pt idx="11">
                  <c:v>МК "Томирис"</c:v>
                </c:pt>
                <c:pt idx="12">
                  <c:v>ТОО Есикский МК</c:v>
                </c:pt>
                <c:pt idx="13">
                  <c:v>МК "Диана" Жаркент</c:v>
                </c:pt>
                <c:pt idx="14">
                  <c:v>ТОО "Многопрофильный областной колледж непрерывного образования" </c:v>
                </c:pt>
                <c:pt idx="15">
                  <c:v>колледж Аяжан г.Алматы</c:v>
                </c:pt>
                <c:pt idx="16">
                  <c:v>МК Өркениет</c:v>
                </c:pt>
                <c:pt idx="17">
                  <c:v>Кызылординский МК Авиценна </c:v>
                </c:pt>
                <c:pt idx="18">
                  <c:v>Колледж Денсаулык г.Сатпаев</c:v>
                </c:pt>
                <c:pt idx="19">
                  <c:v>МК "Авиценна" г.Шымкент</c:v>
                </c:pt>
                <c:pt idx="20">
                  <c:v>ЧУ МК "Нұржәрдем"</c:v>
                </c:pt>
                <c:pt idx="21">
                  <c:v>МК г.Экибастуз</c:v>
                </c:pt>
                <c:pt idx="22">
                  <c:v>МК Гиппократ</c:v>
                </c:pt>
                <c:pt idx="23">
                  <c:v>МК "Авиценна" г.Талдыкорган</c:v>
                </c:pt>
                <c:pt idx="24">
                  <c:v>МК г. Балхаш</c:v>
                </c:pt>
                <c:pt idx="25">
                  <c:v>ТОО Алматинский нац. МК</c:v>
                </c:pt>
                <c:pt idx="26">
                  <c:v>ТОО Медико-технический колледж г.Астана</c:v>
                </c:pt>
                <c:pt idx="27">
                  <c:v>ТОО МК г. Кентау </c:v>
                </c:pt>
                <c:pt idx="28">
                  <c:v>МК в г.Актау</c:v>
                </c:pt>
                <c:pt idx="29">
                  <c:v>МК Узынагаш</c:v>
                </c:pt>
                <c:pt idx="30">
                  <c:v>ТОО "Шелекский МК"</c:v>
                </c:pt>
                <c:pt idx="31">
                  <c:v>ТОО "МК Талант-К"</c:v>
                </c:pt>
                <c:pt idx="32">
                  <c:v>МК "Шапагат"</c:v>
                </c:pt>
              </c:strCache>
            </c:strRef>
          </c:cat>
          <c:val>
            <c:numRef>
              <c:f>'Свод. данные по образов. МК'!$AB$3:$AB$35</c:f>
              <c:numCache>
                <c:formatCode>General</c:formatCode>
                <c:ptCount val="33"/>
                <c:pt idx="0">
                  <c:v>283.89999999999998</c:v>
                </c:pt>
                <c:pt idx="1">
                  <c:v>261.3</c:v>
                </c:pt>
                <c:pt idx="2">
                  <c:v>259.14999999999998</c:v>
                </c:pt>
                <c:pt idx="3">
                  <c:v>228.3</c:v>
                </c:pt>
                <c:pt idx="4">
                  <c:v>220.6</c:v>
                </c:pt>
                <c:pt idx="5">
                  <c:v>218.8</c:v>
                </c:pt>
                <c:pt idx="6">
                  <c:v>215.1</c:v>
                </c:pt>
                <c:pt idx="7">
                  <c:v>183.1</c:v>
                </c:pt>
                <c:pt idx="8">
                  <c:v>179.1</c:v>
                </c:pt>
                <c:pt idx="9">
                  <c:v>175.9</c:v>
                </c:pt>
                <c:pt idx="10">
                  <c:v>174.3</c:v>
                </c:pt>
                <c:pt idx="11">
                  <c:v>172.3</c:v>
                </c:pt>
                <c:pt idx="12">
                  <c:v>168.61</c:v>
                </c:pt>
                <c:pt idx="13">
                  <c:v>162.4</c:v>
                </c:pt>
                <c:pt idx="14">
                  <c:v>157.6</c:v>
                </c:pt>
                <c:pt idx="15">
                  <c:v>157.4</c:v>
                </c:pt>
                <c:pt idx="16">
                  <c:v>153.69999999999999</c:v>
                </c:pt>
                <c:pt idx="17">
                  <c:v>147.5</c:v>
                </c:pt>
                <c:pt idx="18">
                  <c:v>147</c:v>
                </c:pt>
                <c:pt idx="19">
                  <c:v>143.19999999999999</c:v>
                </c:pt>
                <c:pt idx="20">
                  <c:v>140.4</c:v>
                </c:pt>
                <c:pt idx="21">
                  <c:v>139.80000000000001</c:v>
                </c:pt>
                <c:pt idx="22">
                  <c:v>138.78</c:v>
                </c:pt>
                <c:pt idx="23">
                  <c:v>137.69999999999999</c:v>
                </c:pt>
                <c:pt idx="24">
                  <c:v>133.1</c:v>
                </c:pt>
                <c:pt idx="25">
                  <c:v>129.69999999999999</c:v>
                </c:pt>
                <c:pt idx="26">
                  <c:v>128.19999999999999</c:v>
                </c:pt>
                <c:pt idx="27">
                  <c:v>127.7</c:v>
                </c:pt>
                <c:pt idx="28">
                  <c:v>125.3</c:v>
                </c:pt>
                <c:pt idx="29">
                  <c:v>123.9</c:v>
                </c:pt>
                <c:pt idx="30">
                  <c:v>121.3</c:v>
                </c:pt>
                <c:pt idx="31">
                  <c:v>113.7</c:v>
                </c:pt>
                <c:pt idx="32">
                  <c:v>109.7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CF52-4E20-8DC2-F7DBC18540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3313727"/>
        <c:axId val="63311647"/>
      </c:barChart>
      <c:catAx>
        <c:axId val="63313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3311647"/>
        <c:crosses val="autoZero"/>
        <c:auto val="1"/>
        <c:lblAlgn val="ctr"/>
        <c:lblOffset val="100"/>
        <c:noMultiLvlLbl val="0"/>
      </c:catAx>
      <c:valAx>
        <c:axId val="633116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313727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ВМК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4976137357830265"/>
          <c:y val="5.686079826562216E-2"/>
          <c:w val="0.50623862642169726"/>
          <c:h val="0.8948093313910632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'!$C$3:$C$36</c:f>
            </c:numRef>
          </c:val>
          <c:extLst>
            <c:ext xmlns:c16="http://schemas.microsoft.com/office/drawing/2014/chart" uri="{C3380CC4-5D6E-409C-BE32-E72D297353CC}">
              <c16:uniqueId val="{00000000-717D-4EA6-8582-0A202135A64D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'!$D$3:$D$36</c:f>
            </c:numRef>
          </c:val>
          <c:extLst>
            <c:ext xmlns:c16="http://schemas.microsoft.com/office/drawing/2014/chart" uri="{C3380CC4-5D6E-409C-BE32-E72D297353CC}">
              <c16:uniqueId val="{00000001-717D-4EA6-8582-0A202135A64D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'!$E$3:$E$36</c:f>
            </c:numRef>
          </c:val>
          <c:extLst>
            <c:ext xmlns:c16="http://schemas.microsoft.com/office/drawing/2014/chart" uri="{C3380CC4-5D6E-409C-BE32-E72D297353CC}">
              <c16:uniqueId val="{00000002-717D-4EA6-8582-0A202135A64D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'!$F$3:$F$36</c:f>
            </c:numRef>
          </c:val>
          <c:extLst>
            <c:ext xmlns:c16="http://schemas.microsoft.com/office/drawing/2014/chart" uri="{C3380CC4-5D6E-409C-BE32-E72D297353CC}">
              <c16:uniqueId val="{00000003-717D-4EA6-8582-0A202135A64D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'!$G$3:$G$36</c:f>
            </c:numRef>
          </c:val>
          <c:extLst>
            <c:ext xmlns:c16="http://schemas.microsoft.com/office/drawing/2014/chart" uri="{C3380CC4-5D6E-409C-BE32-E72D297353CC}">
              <c16:uniqueId val="{00000004-717D-4EA6-8582-0A202135A64D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'!$H$3:$H$36</c:f>
            </c:numRef>
          </c:val>
          <c:extLst>
            <c:ext xmlns:c16="http://schemas.microsoft.com/office/drawing/2014/chart" uri="{C3380CC4-5D6E-409C-BE32-E72D297353CC}">
              <c16:uniqueId val="{00000005-717D-4EA6-8582-0A202135A64D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'!$I$3:$I$36</c:f>
            </c:numRef>
          </c:val>
          <c:extLst>
            <c:ext xmlns:c16="http://schemas.microsoft.com/office/drawing/2014/chart" uri="{C3380CC4-5D6E-409C-BE32-E72D297353CC}">
              <c16:uniqueId val="{00000006-717D-4EA6-8582-0A202135A64D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'!$J$3:$J$36</c:f>
            </c:numRef>
          </c:val>
          <c:extLst>
            <c:ext xmlns:c16="http://schemas.microsoft.com/office/drawing/2014/chart" uri="{C3380CC4-5D6E-409C-BE32-E72D297353CC}">
              <c16:uniqueId val="{00000007-717D-4EA6-8582-0A202135A64D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'!$K$3:$K$36</c:f>
            </c:numRef>
          </c:val>
          <c:extLst>
            <c:ext xmlns:c16="http://schemas.microsoft.com/office/drawing/2014/chart" uri="{C3380CC4-5D6E-409C-BE32-E72D297353CC}">
              <c16:uniqueId val="{00000008-717D-4EA6-8582-0A202135A64D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'!$L$3:$L$36</c:f>
            </c:numRef>
          </c:val>
          <c:extLst>
            <c:ext xmlns:c16="http://schemas.microsoft.com/office/drawing/2014/chart" uri="{C3380CC4-5D6E-409C-BE32-E72D297353CC}">
              <c16:uniqueId val="{00000009-717D-4EA6-8582-0A202135A64D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'!$M$3:$M$36</c:f>
            </c:numRef>
          </c:val>
          <c:extLst>
            <c:ext xmlns:c16="http://schemas.microsoft.com/office/drawing/2014/chart" uri="{C3380CC4-5D6E-409C-BE32-E72D297353CC}">
              <c16:uniqueId val="{0000000A-717D-4EA6-8582-0A202135A64D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'!$N$3:$N$36</c:f>
            </c:numRef>
          </c:val>
          <c:extLst>
            <c:ext xmlns:c16="http://schemas.microsoft.com/office/drawing/2014/chart" uri="{C3380CC4-5D6E-409C-BE32-E72D297353CC}">
              <c16:uniqueId val="{0000000B-717D-4EA6-8582-0A202135A64D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'!$O$3:$O$36</c:f>
            </c:numRef>
          </c:val>
          <c:extLst>
            <c:ext xmlns:c16="http://schemas.microsoft.com/office/drawing/2014/chart" uri="{C3380CC4-5D6E-409C-BE32-E72D297353CC}">
              <c16:uniqueId val="{0000000C-717D-4EA6-8582-0A202135A64D}"/>
            </c:ext>
          </c:extLst>
        </c:ser>
        <c:ser>
          <c:idx val="13"/>
          <c:order val="13"/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'!$P$3:$P$36</c:f>
            </c:numRef>
          </c:val>
          <c:extLst>
            <c:ext xmlns:c16="http://schemas.microsoft.com/office/drawing/2014/chart" uri="{C3380CC4-5D6E-409C-BE32-E72D297353CC}">
              <c16:uniqueId val="{0000000D-717D-4EA6-8582-0A202135A64D}"/>
            </c:ext>
          </c:extLst>
        </c:ser>
        <c:ser>
          <c:idx val="14"/>
          <c:order val="14"/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'!$Q$3:$Q$36</c:f>
            </c:numRef>
          </c:val>
          <c:extLst>
            <c:ext xmlns:c16="http://schemas.microsoft.com/office/drawing/2014/chart" uri="{C3380CC4-5D6E-409C-BE32-E72D297353CC}">
              <c16:uniqueId val="{0000000E-717D-4EA6-8582-0A202135A64D}"/>
            </c:ext>
          </c:extLst>
        </c:ser>
        <c:ser>
          <c:idx val="15"/>
          <c:order val="15"/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'!$R$3:$R$36</c:f>
            </c:numRef>
          </c:val>
          <c:extLst>
            <c:ext xmlns:c16="http://schemas.microsoft.com/office/drawing/2014/chart" uri="{C3380CC4-5D6E-409C-BE32-E72D297353CC}">
              <c16:uniqueId val="{0000000F-717D-4EA6-8582-0A202135A64D}"/>
            </c:ext>
          </c:extLst>
        </c:ser>
        <c:ser>
          <c:idx val="16"/>
          <c:order val="16"/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'!$S$3:$S$36</c:f>
            </c:numRef>
          </c:val>
          <c:extLst>
            <c:ext xmlns:c16="http://schemas.microsoft.com/office/drawing/2014/chart" uri="{C3380CC4-5D6E-409C-BE32-E72D297353CC}">
              <c16:uniqueId val="{00000010-717D-4EA6-8582-0A202135A64D}"/>
            </c:ext>
          </c:extLst>
        </c:ser>
        <c:ser>
          <c:idx val="17"/>
          <c:order val="17"/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'!$T$3:$T$36</c:f>
            </c:numRef>
          </c:val>
          <c:extLst>
            <c:ext xmlns:c16="http://schemas.microsoft.com/office/drawing/2014/chart" uri="{C3380CC4-5D6E-409C-BE32-E72D297353CC}">
              <c16:uniqueId val="{00000011-717D-4EA6-8582-0A202135A64D}"/>
            </c:ext>
          </c:extLst>
        </c:ser>
        <c:ser>
          <c:idx val="18"/>
          <c:order val="18"/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'!$U$3:$U$36</c:f>
            </c:numRef>
          </c:val>
          <c:extLst>
            <c:ext xmlns:c16="http://schemas.microsoft.com/office/drawing/2014/chart" uri="{C3380CC4-5D6E-409C-BE32-E72D297353CC}">
              <c16:uniqueId val="{00000012-717D-4EA6-8582-0A202135A64D}"/>
            </c:ext>
          </c:extLst>
        </c:ser>
        <c:ser>
          <c:idx val="19"/>
          <c:order val="19"/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'!$V$3:$V$36</c:f>
            </c:numRef>
          </c:val>
          <c:extLst>
            <c:ext xmlns:c16="http://schemas.microsoft.com/office/drawing/2014/chart" uri="{C3380CC4-5D6E-409C-BE32-E72D297353CC}">
              <c16:uniqueId val="{00000013-717D-4EA6-8582-0A202135A64D}"/>
            </c:ext>
          </c:extLst>
        </c:ser>
        <c:ser>
          <c:idx val="20"/>
          <c:order val="20"/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'!$W$3:$W$36</c:f>
            </c:numRef>
          </c:val>
          <c:extLst>
            <c:ext xmlns:c16="http://schemas.microsoft.com/office/drawing/2014/chart" uri="{C3380CC4-5D6E-409C-BE32-E72D297353CC}">
              <c16:uniqueId val="{00000014-717D-4EA6-8582-0A202135A64D}"/>
            </c:ext>
          </c:extLst>
        </c:ser>
        <c:ser>
          <c:idx val="21"/>
          <c:order val="21"/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'!$X$3:$X$36</c:f>
            </c:numRef>
          </c:val>
          <c:extLst>
            <c:ext xmlns:c16="http://schemas.microsoft.com/office/drawing/2014/chart" uri="{C3380CC4-5D6E-409C-BE32-E72D297353CC}">
              <c16:uniqueId val="{00000015-717D-4EA6-8582-0A202135A64D}"/>
            </c:ext>
          </c:extLst>
        </c:ser>
        <c:ser>
          <c:idx val="22"/>
          <c:order val="22"/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'!$Y$3:$Y$36</c:f>
            </c:numRef>
          </c:val>
          <c:extLst>
            <c:ext xmlns:c16="http://schemas.microsoft.com/office/drawing/2014/chart" uri="{C3380CC4-5D6E-409C-BE32-E72D297353CC}">
              <c16:uniqueId val="{00000016-717D-4EA6-8582-0A202135A64D}"/>
            </c:ext>
          </c:extLst>
        </c:ser>
        <c:ser>
          <c:idx val="23"/>
          <c:order val="23"/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'!$Z$3:$Z$36</c:f>
            </c:numRef>
          </c:val>
          <c:extLst>
            <c:ext xmlns:c16="http://schemas.microsoft.com/office/drawing/2014/chart" uri="{C3380CC4-5D6E-409C-BE32-E72D297353CC}">
              <c16:uniqueId val="{00000017-717D-4EA6-8582-0A202135A64D}"/>
            </c:ext>
          </c:extLst>
        </c:ser>
        <c:ser>
          <c:idx val="24"/>
          <c:order val="24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'!$AA$3:$AA$36</c:f>
            </c:numRef>
          </c:val>
          <c:extLst>
            <c:ext xmlns:c16="http://schemas.microsoft.com/office/drawing/2014/chart" uri="{C3380CC4-5D6E-409C-BE32-E72D297353CC}">
              <c16:uniqueId val="{00000018-717D-4EA6-8582-0A202135A64D}"/>
            </c:ext>
          </c:extLst>
        </c:ser>
        <c:ser>
          <c:idx val="25"/>
          <c:order val="25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'Сводные данные по образов. ВМК '!$B$3:$B$36</c:f>
              <c:strCache>
                <c:ptCount val="34"/>
                <c:pt idx="0">
                  <c:v>Актюбинский ВМК им. М. Маметовой</c:v>
                </c:pt>
                <c:pt idx="1">
                  <c:v>ВМК Интердент</c:v>
                </c:pt>
                <c:pt idx="2">
                  <c:v>Туркестанский ВМК</c:v>
                </c:pt>
                <c:pt idx="3">
                  <c:v>Мангистауский ВМК</c:v>
                </c:pt>
                <c:pt idx="4">
                  <c:v>ВМК ЗКО </c:v>
                </c:pt>
                <c:pt idx="5">
                  <c:v>ВМК г.Астана</c:v>
                </c:pt>
                <c:pt idx="6">
                  <c:v>Атырауский ВМК</c:v>
                </c:pt>
                <c:pt idx="7">
                  <c:v>ВМК СКО</c:v>
                </c:pt>
                <c:pt idx="8">
                  <c:v>ТОО Республиканский ВМК</c:v>
                </c:pt>
                <c:pt idx="9">
                  <c:v>ВМК г.Шымкент</c:v>
                </c:pt>
                <c:pt idx="10">
                  <c:v>Темиртауский ВМК</c:v>
                </c:pt>
                <c:pt idx="11">
                  <c:v>Усть-Каменогорский ВМК</c:v>
                </c:pt>
                <c:pt idx="12">
                  <c:v>ЧУ Высший многопрофильный МК Туркестан</c:v>
                </c:pt>
                <c:pt idx="13">
                  <c:v>Павлодарский МВК</c:v>
                </c:pt>
                <c:pt idx="14">
                  <c:v>Кокшетауский ВМК</c:v>
                </c:pt>
                <c:pt idx="15">
                  <c:v>ТОО Высший колледж Мейір-Бейс</c:v>
                </c:pt>
                <c:pt idx="16">
                  <c:v>Кызылординский ВМК</c:v>
                </c:pt>
                <c:pt idx="17">
                  <c:v>ВМК г.Алматы</c:v>
                </c:pt>
                <c:pt idx="18">
                  <c:v>Костанайский ВМК</c:v>
                </c:pt>
                <c:pt idx="19">
                  <c:v>ГВМК Д.Калматаева г.Семей</c:v>
                </c:pt>
                <c:pt idx="20">
                  <c:v>Жетысайский ВМК</c:v>
                </c:pt>
                <c:pt idx="21">
                  <c:v>ВМК Авиценна г.Семей</c:v>
                </c:pt>
                <c:pt idx="22">
                  <c:v>НУО Казахстанско-российский ВМК</c:v>
                </c:pt>
                <c:pt idx="23">
                  <c:v>Высший колледж при ЮКМА</c:v>
                </c:pt>
                <c:pt idx="24">
                  <c:v>Карагандинский высший сестринский колледж</c:v>
                </c:pt>
                <c:pt idx="25">
                  <c:v>Жамбылский ВМК</c:v>
                </c:pt>
                <c:pt idx="26">
                  <c:v>Талдыкорганский ВМК</c:v>
                </c:pt>
                <c:pt idx="27">
                  <c:v>ВМК "Тараз-Болашак"</c:v>
                </c:pt>
                <c:pt idx="28">
                  <c:v>Карагандинский ВМ интерколледж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Высший колледж Абу Али Ибн Сина</c:v>
                </c:pt>
                <c:pt idx="32">
                  <c:v>ТОО Высший колледж Арыстанбаб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'Сводные данные по образов. ВМК '!$AB$3:$AB$36</c:f>
              <c:numCache>
                <c:formatCode>General</c:formatCode>
                <c:ptCount val="34"/>
                <c:pt idx="0">
                  <c:v>406.5</c:v>
                </c:pt>
                <c:pt idx="1">
                  <c:v>398.2</c:v>
                </c:pt>
                <c:pt idx="2">
                  <c:v>387.9</c:v>
                </c:pt>
                <c:pt idx="3">
                  <c:v>376.8</c:v>
                </c:pt>
                <c:pt idx="4">
                  <c:v>367.8</c:v>
                </c:pt>
                <c:pt idx="5">
                  <c:v>359.4</c:v>
                </c:pt>
                <c:pt idx="6">
                  <c:v>357.3</c:v>
                </c:pt>
                <c:pt idx="7">
                  <c:v>354.9</c:v>
                </c:pt>
                <c:pt idx="8">
                  <c:v>345.6</c:v>
                </c:pt>
                <c:pt idx="9">
                  <c:v>345.4</c:v>
                </c:pt>
                <c:pt idx="10">
                  <c:v>340.2</c:v>
                </c:pt>
                <c:pt idx="11">
                  <c:v>333.2</c:v>
                </c:pt>
                <c:pt idx="12">
                  <c:v>329.8</c:v>
                </c:pt>
                <c:pt idx="13">
                  <c:v>327.10000000000002</c:v>
                </c:pt>
                <c:pt idx="14">
                  <c:v>325.7</c:v>
                </c:pt>
                <c:pt idx="15">
                  <c:v>322.2</c:v>
                </c:pt>
                <c:pt idx="16">
                  <c:v>321.10000000000002</c:v>
                </c:pt>
                <c:pt idx="17">
                  <c:v>305.2</c:v>
                </c:pt>
                <c:pt idx="18">
                  <c:v>305</c:v>
                </c:pt>
                <c:pt idx="19">
                  <c:v>304.2</c:v>
                </c:pt>
                <c:pt idx="20">
                  <c:v>299.8</c:v>
                </c:pt>
                <c:pt idx="21">
                  <c:v>298.2</c:v>
                </c:pt>
                <c:pt idx="22">
                  <c:v>292.89999999999998</c:v>
                </c:pt>
                <c:pt idx="23">
                  <c:v>258.39999999999998</c:v>
                </c:pt>
                <c:pt idx="24">
                  <c:v>258.2</c:v>
                </c:pt>
                <c:pt idx="25">
                  <c:v>242.1</c:v>
                </c:pt>
                <c:pt idx="26">
                  <c:v>235</c:v>
                </c:pt>
                <c:pt idx="27">
                  <c:v>229.9</c:v>
                </c:pt>
                <c:pt idx="28">
                  <c:v>208.8</c:v>
                </c:pt>
                <c:pt idx="29">
                  <c:v>187.3</c:v>
                </c:pt>
                <c:pt idx="30">
                  <c:v>177.4</c:v>
                </c:pt>
                <c:pt idx="31">
                  <c:v>176.5</c:v>
                </c:pt>
                <c:pt idx="32">
                  <c:v>148.19999999999999</c:v>
                </c:pt>
                <c:pt idx="33">
                  <c:v>120.4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17D-4EA6-8582-0A202135A6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66666752"/>
        <c:axId val="666665920"/>
      </c:barChart>
      <c:catAx>
        <c:axId val="666666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6665920"/>
        <c:crosses val="autoZero"/>
        <c:auto val="1"/>
        <c:lblAlgn val="ctr"/>
        <c:lblOffset val="100"/>
        <c:noMultiLvlLbl val="0"/>
      </c:catAx>
      <c:valAx>
        <c:axId val="666665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66675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МК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2830340582342036"/>
          <c:y val="4.478042835748889E-2"/>
          <c:w val="0.45665704402146368"/>
          <c:h val="0.9268523174842169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МК'!$C$3:$C$35</c:f>
            </c:numRef>
          </c:val>
          <c:extLst>
            <c:ext xmlns:c16="http://schemas.microsoft.com/office/drawing/2014/chart" uri="{C3380CC4-5D6E-409C-BE32-E72D297353CC}">
              <c16:uniqueId val="{00000000-B490-4EBC-85D5-AC05E9A4946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МК'!$D$3:$D$35</c:f>
            </c:numRef>
          </c:val>
          <c:extLst>
            <c:ext xmlns:c16="http://schemas.microsoft.com/office/drawing/2014/chart" uri="{C3380CC4-5D6E-409C-BE32-E72D297353CC}">
              <c16:uniqueId val="{00000001-B490-4EBC-85D5-AC05E9A49460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МК'!$E$3:$E$35</c:f>
            </c:numRef>
          </c:val>
          <c:extLst>
            <c:ext xmlns:c16="http://schemas.microsoft.com/office/drawing/2014/chart" uri="{C3380CC4-5D6E-409C-BE32-E72D297353CC}">
              <c16:uniqueId val="{00000002-B490-4EBC-85D5-AC05E9A49460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МК'!$F$3:$F$35</c:f>
            </c:numRef>
          </c:val>
          <c:extLst>
            <c:ext xmlns:c16="http://schemas.microsoft.com/office/drawing/2014/chart" uri="{C3380CC4-5D6E-409C-BE32-E72D297353CC}">
              <c16:uniqueId val="{00000003-B490-4EBC-85D5-AC05E9A49460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МК'!$G$3:$G$35</c:f>
            </c:numRef>
          </c:val>
          <c:extLst>
            <c:ext xmlns:c16="http://schemas.microsoft.com/office/drawing/2014/chart" uri="{C3380CC4-5D6E-409C-BE32-E72D297353CC}">
              <c16:uniqueId val="{00000004-B490-4EBC-85D5-AC05E9A49460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МК'!$H$3:$H$35</c:f>
            </c:numRef>
          </c:val>
          <c:extLst>
            <c:ext xmlns:c16="http://schemas.microsoft.com/office/drawing/2014/chart" uri="{C3380CC4-5D6E-409C-BE32-E72D297353CC}">
              <c16:uniqueId val="{00000005-B490-4EBC-85D5-AC05E9A49460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МК'!$I$3:$I$35</c:f>
            </c:numRef>
          </c:val>
          <c:extLst>
            <c:ext xmlns:c16="http://schemas.microsoft.com/office/drawing/2014/chart" uri="{C3380CC4-5D6E-409C-BE32-E72D297353CC}">
              <c16:uniqueId val="{00000006-B490-4EBC-85D5-AC05E9A49460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МК'!$J$3:$J$35</c:f>
            </c:numRef>
          </c:val>
          <c:extLst>
            <c:ext xmlns:c16="http://schemas.microsoft.com/office/drawing/2014/chart" uri="{C3380CC4-5D6E-409C-BE32-E72D297353CC}">
              <c16:uniqueId val="{00000007-B490-4EBC-85D5-AC05E9A49460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МК'!$K$3:$K$35</c:f>
            </c:numRef>
          </c:val>
          <c:extLst>
            <c:ext xmlns:c16="http://schemas.microsoft.com/office/drawing/2014/chart" uri="{C3380CC4-5D6E-409C-BE32-E72D297353CC}">
              <c16:uniqueId val="{00000008-B490-4EBC-85D5-AC05E9A49460}"/>
            </c:ext>
          </c:extLst>
        </c:ser>
        <c:ser>
          <c:idx val="9"/>
          <c:order val="9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'Качество подготовки МК'!$B$3:$B$35</c:f>
              <c:strCache>
                <c:ptCount val="33"/>
                <c:pt idx="0">
                  <c:v>МК г.Талгар</c:v>
                </c:pt>
                <c:pt idx="1">
                  <c:v>ТОО "Мед Профи колледж" г.Кульсары</c:v>
                </c:pt>
                <c:pt idx="2">
                  <c:v>МК г.Жезказган</c:v>
                </c:pt>
                <c:pt idx="3">
                  <c:v>МК РМА</c:v>
                </c:pt>
                <c:pt idx="4">
                  <c:v>ТОО Карагандинский мед-тех. Колледж</c:v>
                </c:pt>
                <c:pt idx="5">
                  <c:v>ТОО МЦ "Эмили"</c:v>
                </c:pt>
                <c:pt idx="6">
                  <c:v>МК "Болашак" г.Кызылорда</c:v>
                </c:pt>
                <c:pt idx="7">
                  <c:v>МК "Аяжан" г.Каскелен</c:v>
                </c:pt>
                <c:pt idx="8">
                  <c:v>Аркалыкский медицинский колледж</c:v>
                </c:pt>
                <c:pt idx="9">
                  <c:v>ТОО Есикский МК</c:v>
                </c:pt>
                <c:pt idx="10">
                  <c:v>МК "Шипагер"</c:v>
                </c:pt>
                <c:pt idx="11">
                  <c:v>колледж Аяжан г.Алматы</c:v>
                </c:pt>
                <c:pt idx="12">
                  <c:v>ТОО МК Авимед</c:v>
                </c:pt>
                <c:pt idx="13">
                  <c:v>МК "Авиценна" г.Шымкент</c:v>
                </c:pt>
                <c:pt idx="14">
                  <c:v>МК Өркениет</c:v>
                </c:pt>
                <c:pt idx="15">
                  <c:v>МК Гиппократ</c:v>
                </c:pt>
                <c:pt idx="16">
                  <c:v>ТОО Медико-технический колледж г.Астана</c:v>
                </c:pt>
                <c:pt idx="17">
                  <c:v>Кызылординский МК Авиценна </c:v>
                </c:pt>
                <c:pt idx="18">
                  <c:v>МК г.Экибастуз</c:v>
                </c:pt>
                <c:pt idx="19">
                  <c:v>ТОО "Многопрофильный областной колледж непрерывного образования" </c:v>
                </c:pt>
                <c:pt idx="20">
                  <c:v>ТОО МК г. Кентау </c:v>
                </c:pt>
                <c:pt idx="21">
                  <c:v>МК в г.Актау</c:v>
                </c:pt>
                <c:pt idx="22">
                  <c:v>МК "Диана" Жаркент</c:v>
                </c:pt>
                <c:pt idx="23">
                  <c:v>МК "Авиценна" г.Талдыкорган</c:v>
                </c:pt>
                <c:pt idx="24">
                  <c:v>Колледж Денсаулык г.Сатпаев</c:v>
                </c:pt>
                <c:pt idx="25">
                  <c:v>ТОО "МК Талант-К"</c:v>
                </c:pt>
                <c:pt idx="26">
                  <c:v>МК Узынагаш</c:v>
                </c:pt>
                <c:pt idx="27">
                  <c:v>МК г. Балхаш</c:v>
                </c:pt>
                <c:pt idx="28">
                  <c:v>ТОО "Шелекский МК"</c:v>
                </c:pt>
                <c:pt idx="29">
                  <c:v>ЧУ МК "Нұржәрдем"</c:v>
                </c:pt>
                <c:pt idx="30">
                  <c:v>МК "Томирис"</c:v>
                </c:pt>
                <c:pt idx="31">
                  <c:v>МК "Шапагат"</c:v>
                </c:pt>
                <c:pt idx="32">
                  <c:v>ТОО Алматинский нац. МК</c:v>
                </c:pt>
              </c:strCache>
            </c:strRef>
          </c:cat>
          <c:val>
            <c:numRef>
              <c:f>'Качество подготовки МК'!$L$3:$L$35</c:f>
              <c:numCache>
                <c:formatCode>General</c:formatCode>
                <c:ptCount val="33"/>
                <c:pt idx="0">
                  <c:v>175.7</c:v>
                </c:pt>
                <c:pt idx="1">
                  <c:v>175.2</c:v>
                </c:pt>
                <c:pt idx="2">
                  <c:v>150</c:v>
                </c:pt>
                <c:pt idx="3">
                  <c:v>143</c:v>
                </c:pt>
                <c:pt idx="4">
                  <c:v>129.30000000000001</c:v>
                </c:pt>
                <c:pt idx="5">
                  <c:v>125.6</c:v>
                </c:pt>
                <c:pt idx="6">
                  <c:v>125.4</c:v>
                </c:pt>
                <c:pt idx="7">
                  <c:v>122.1</c:v>
                </c:pt>
                <c:pt idx="8">
                  <c:v>121</c:v>
                </c:pt>
                <c:pt idx="9">
                  <c:v>119.7</c:v>
                </c:pt>
                <c:pt idx="10">
                  <c:v>116.2</c:v>
                </c:pt>
                <c:pt idx="11">
                  <c:v>114.6</c:v>
                </c:pt>
                <c:pt idx="12">
                  <c:v>113.3</c:v>
                </c:pt>
                <c:pt idx="13">
                  <c:v>106.6</c:v>
                </c:pt>
                <c:pt idx="14">
                  <c:v>98.4</c:v>
                </c:pt>
                <c:pt idx="15">
                  <c:v>89.58</c:v>
                </c:pt>
                <c:pt idx="16">
                  <c:v>86.7</c:v>
                </c:pt>
                <c:pt idx="17">
                  <c:v>85.8</c:v>
                </c:pt>
                <c:pt idx="18">
                  <c:v>85.4</c:v>
                </c:pt>
                <c:pt idx="19">
                  <c:v>83.8</c:v>
                </c:pt>
                <c:pt idx="20">
                  <c:v>80.3</c:v>
                </c:pt>
                <c:pt idx="21">
                  <c:v>79.900000000000006</c:v>
                </c:pt>
                <c:pt idx="22">
                  <c:v>78.5</c:v>
                </c:pt>
                <c:pt idx="23">
                  <c:v>77.900000000000006</c:v>
                </c:pt>
                <c:pt idx="24">
                  <c:v>74.099999999999994</c:v>
                </c:pt>
                <c:pt idx="25">
                  <c:v>74.099999999999994</c:v>
                </c:pt>
                <c:pt idx="26">
                  <c:v>73.900000000000006</c:v>
                </c:pt>
                <c:pt idx="27">
                  <c:v>73.3</c:v>
                </c:pt>
                <c:pt idx="28">
                  <c:v>70.2</c:v>
                </c:pt>
                <c:pt idx="29">
                  <c:v>70.099999999999994</c:v>
                </c:pt>
                <c:pt idx="30">
                  <c:v>69.599999999999994</c:v>
                </c:pt>
                <c:pt idx="31">
                  <c:v>62.6</c:v>
                </c:pt>
                <c:pt idx="32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90-4EBC-85D5-AC05E9A494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7041872"/>
        <c:axId val="857041456"/>
      </c:barChart>
      <c:catAx>
        <c:axId val="85704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7041456"/>
        <c:crosses val="autoZero"/>
        <c:auto val="1"/>
        <c:lblAlgn val="ctr"/>
        <c:lblOffset val="100"/>
        <c:noMultiLvlLbl val="0"/>
      </c:catAx>
      <c:valAx>
        <c:axId val="857041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5704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ВМК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Лист4!$B$3:$B$36</c:f>
              <c:strCache>
                <c:ptCount val="34"/>
                <c:pt idx="0">
                  <c:v>ВМК СКО</c:v>
                </c:pt>
                <c:pt idx="1">
                  <c:v>ВМК г.Астана</c:v>
                </c:pt>
                <c:pt idx="2">
                  <c:v>Актюбинский ВМК им. М. Маметовой</c:v>
                </c:pt>
                <c:pt idx="3">
                  <c:v>Жетысайский ВМК</c:v>
                </c:pt>
                <c:pt idx="4">
                  <c:v>ВМК Интердент</c:v>
                </c:pt>
                <c:pt idx="5">
                  <c:v>Усть-Каменогорский ВМК</c:v>
                </c:pt>
                <c:pt idx="6">
                  <c:v>Жамбылский ВМК</c:v>
                </c:pt>
                <c:pt idx="7">
                  <c:v>Мангистауский ВМК</c:v>
                </c:pt>
                <c:pt idx="8">
                  <c:v>Кызылординский ВМК</c:v>
                </c:pt>
                <c:pt idx="9">
                  <c:v>ВМК г.Алматы</c:v>
                </c:pt>
                <c:pt idx="10">
                  <c:v>ГВМК Д.Калматаева г.Семей</c:v>
                </c:pt>
                <c:pt idx="11">
                  <c:v>Кокшетауский ВМК</c:v>
                </c:pt>
                <c:pt idx="12">
                  <c:v>Туркестанский ВМК</c:v>
                </c:pt>
                <c:pt idx="13">
                  <c:v>ТОО Высший колледж Мейір-Бейс</c:v>
                </c:pt>
                <c:pt idx="14">
                  <c:v>Костанайский ВМК</c:v>
                </c:pt>
                <c:pt idx="15">
                  <c:v>Темиртауский ВМК</c:v>
                </c:pt>
                <c:pt idx="16">
                  <c:v>ТОО Республиканский ВМК</c:v>
                </c:pt>
                <c:pt idx="17">
                  <c:v>ВМК г.Шымкент</c:v>
                </c:pt>
                <c:pt idx="18">
                  <c:v>ВМК Авиценна г.Семей</c:v>
                </c:pt>
                <c:pt idx="19">
                  <c:v>Павлодарский МВК</c:v>
                </c:pt>
                <c:pt idx="20">
                  <c:v>ВМК ЗКО </c:v>
                </c:pt>
                <c:pt idx="21">
                  <c:v>Талдыкорганский ВМК</c:v>
                </c:pt>
                <c:pt idx="22">
                  <c:v>Атырауский ВМК</c:v>
                </c:pt>
                <c:pt idx="23">
                  <c:v>ЧУ Высший многопрофильный МК Туркестан</c:v>
                </c:pt>
                <c:pt idx="24">
                  <c:v>Карагандинский высший сестринский колледж</c:v>
                </c:pt>
                <c:pt idx="25">
                  <c:v>НУО Казахстанско-российский ВМК</c:v>
                </c:pt>
                <c:pt idx="26">
                  <c:v>ВМК "Тараз-Болашак"</c:v>
                </c:pt>
                <c:pt idx="27">
                  <c:v>Карагандинский ВМ интерколледж</c:v>
                </c:pt>
                <c:pt idx="28">
                  <c:v>Высший колледж Абу Али Ибн Сина</c:v>
                </c:pt>
                <c:pt idx="29">
                  <c:v>ЧУ Алтайский ВК</c:v>
                </c:pt>
                <c:pt idx="30">
                  <c:v>ТОО "ВМК Меирбике"</c:v>
                </c:pt>
                <c:pt idx="31">
                  <c:v>ТОО Высший колледж Арыстанбаб</c:v>
                </c:pt>
                <c:pt idx="32">
                  <c:v>Высший колледж при ЮКМА</c:v>
                </c:pt>
                <c:pt idx="33">
                  <c:v>Уральский ВМК "Максат"</c:v>
                </c:pt>
              </c:strCache>
            </c:strRef>
          </c:cat>
          <c:val>
            <c:numRef>
              <c:f>Лист4!$C$3:$C$36</c:f>
              <c:numCache>
                <c:formatCode>General</c:formatCode>
                <c:ptCount val="34"/>
                <c:pt idx="0">
                  <c:v>195.5</c:v>
                </c:pt>
                <c:pt idx="1">
                  <c:v>192.8</c:v>
                </c:pt>
                <c:pt idx="2">
                  <c:v>191.52</c:v>
                </c:pt>
                <c:pt idx="3">
                  <c:v>189.2</c:v>
                </c:pt>
                <c:pt idx="4">
                  <c:v>188.7</c:v>
                </c:pt>
                <c:pt idx="5">
                  <c:v>188.3</c:v>
                </c:pt>
                <c:pt idx="6">
                  <c:v>187.2</c:v>
                </c:pt>
                <c:pt idx="7">
                  <c:v>187.1</c:v>
                </c:pt>
                <c:pt idx="8">
                  <c:v>185.22</c:v>
                </c:pt>
                <c:pt idx="9">
                  <c:v>184</c:v>
                </c:pt>
                <c:pt idx="10">
                  <c:v>183.9</c:v>
                </c:pt>
                <c:pt idx="11">
                  <c:v>183.5</c:v>
                </c:pt>
                <c:pt idx="12">
                  <c:v>181.2</c:v>
                </c:pt>
                <c:pt idx="13">
                  <c:v>179.5</c:v>
                </c:pt>
                <c:pt idx="14">
                  <c:v>178.2</c:v>
                </c:pt>
                <c:pt idx="15">
                  <c:v>177.9</c:v>
                </c:pt>
                <c:pt idx="16">
                  <c:v>177.64</c:v>
                </c:pt>
                <c:pt idx="17">
                  <c:v>173.4</c:v>
                </c:pt>
                <c:pt idx="18">
                  <c:v>172.8</c:v>
                </c:pt>
                <c:pt idx="19">
                  <c:v>171.7</c:v>
                </c:pt>
                <c:pt idx="20">
                  <c:v>171.6</c:v>
                </c:pt>
                <c:pt idx="21">
                  <c:v>169.9</c:v>
                </c:pt>
                <c:pt idx="22">
                  <c:v>153.04</c:v>
                </c:pt>
                <c:pt idx="23">
                  <c:v>151.4</c:v>
                </c:pt>
                <c:pt idx="24">
                  <c:v>146.30000000000001</c:v>
                </c:pt>
                <c:pt idx="25">
                  <c:v>141.69999999999999</c:v>
                </c:pt>
                <c:pt idx="26">
                  <c:v>131.30000000000001</c:v>
                </c:pt>
                <c:pt idx="27">
                  <c:v>126.6</c:v>
                </c:pt>
                <c:pt idx="28">
                  <c:v>124.8</c:v>
                </c:pt>
                <c:pt idx="29">
                  <c:v>100.4</c:v>
                </c:pt>
                <c:pt idx="30">
                  <c:v>83.9</c:v>
                </c:pt>
                <c:pt idx="31">
                  <c:v>78.8</c:v>
                </c:pt>
                <c:pt idx="32">
                  <c:v>76.900000000000006</c:v>
                </c:pt>
                <c:pt idx="33">
                  <c:v>65.2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D-4EFA-9DB9-ED7A2CA15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77625856"/>
        <c:axId val="1577622528"/>
      </c:barChart>
      <c:catAx>
        <c:axId val="1577625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7622528"/>
        <c:crosses val="autoZero"/>
        <c:auto val="1"/>
        <c:lblAlgn val="ctr"/>
        <c:lblOffset val="100"/>
        <c:noMultiLvlLbl val="0"/>
      </c:catAx>
      <c:valAx>
        <c:axId val="1577622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7762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Востребованность  выпускников МК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8412298774944215"/>
          <c:y val="5.2845602495694921E-2"/>
          <c:w val="0.54883065619841243"/>
          <c:h val="0.9264675068476273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МК'!$C$3:$C$35</c:f>
            </c:numRef>
          </c:val>
          <c:extLst>
            <c:ext xmlns:c16="http://schemas.microsoft.com/office/drawing/2014/chart" uri="{C3380CC4-5D6E-409C-BE32-E72D297353CC}">
              <c16:uniqueId val="{00000000-215B-4BF7-8E2F-46EEF3D55498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МК'!$D$3:$D$35</c:f>
            </c:numRef>
          </c:val>
          <c:extLst>
            <c:ext xmlns:c16="http://schemas.microsoft.com/office/drawing/2014/chart" uri="{C3380CC4-5D6E-409C-BE32-E72D297353CC}">
              <c16:uniqueId val="{00000001-215B-4BF7-8E2F-46EEF3D55498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МК'!$E$3:$E$35</c:f>
            </c:numRef>
          </c:val>
          <c:extLst>
            <c:ext xmlns:c16="http://schemas.microsoft.com/office/drawing/2014/chart" uri="{C3380CC4-5D6E-409C-BE32-E72D297353CC}">
              <c16:uniqueId val="{00000002-215B-4BF7-8E2F-46EEF3D55498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МК'!$F$3:$F$35</c:f>
            </c:numRef>
          </c:val>
          <c:extLst>
            <c:ext xmlns:c16="http://schemas.microsoft.com/office/drawing/2014/chart" uri="{C3380CC4-5D6E-409C-BE32-E72D297353CC}">
              <c16:uniqueId val="{00000003-215B-4BF7-8E2F-46EEF3D55498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МК'!$G$3:$G$35</c:f>
            </c:numRef>
          </c:val>
          <c:extLst>
            <c:ext xmlns:c16="http://schemas.microsoft.com/office/drawing/2014/chart" uri="{C3380CC4-5D6E-409C-BE32-E72D297353CC}">
              <c16:uniqueId val="{00000004-215B-4BF7-8E2F-46EEF3D55498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МК'!$H$3:$H$35</c:f>
            </c:numRef>
          </c:val>
          <c:extLst>
            <c:ext xmlns:c16="http://schemas.microsoft.com/office/drawing/2014/chart" uri="{C3380CC4-5D6E-409C-BE32-E72D297353CC}">
              <c16:uniqueId val="{00000005-215B-4BF7-8E2F-46EEF3D55498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МК'!$I$3:$I$35</c:f>
            </c:numRef>
          </c:val>
          <c:extLst>
            <c:ext xmlns:c16="http://schemas.microsoft.com/office/drawing/2014/chart" uri="{C3380CC4-5D6E-409C-BE32-E72D297353CC}">
              <c16:uniqueId val="{00000006-215B-4BF7-8E2F-46EEF3D55498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МК'!$J$3:$J$35</c:f>
            </c:numRef>
          </c:val>
          <c:extLst>
            <c:ext xmlns:c16="http://schemas.microsoft.com/office/drawing/2014/chart" uri="{C3380CC4-5D6E-409C-BE32-E72D297353CC}">
              <c16:uniqueId val="{00000007-215B-4BF7-8E2F-46EEF3D55498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МК'!$K$3:$K$35</c:f>
            </c:numRef>
          </c:val>
          <c:extLst>
            <c:ext xmlns:c16="http://schemas.microsoft.com/office/drawing/2014/chart" uri="{C3380CC4-5D6E-409C-BE32-E72D297353CC}">
              <c16:uniqueId val="{00000008-215B-4BF7-8E2F-46EEF3D55498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МК'!$L$3:$L$35</c:f>
            </c:numRef>
          </c:val>
          <c:extLst>
            <c:ext xmlns:c16="http://schemas.microsoft.com/office/drawing/2014/chart" uri="{C3380CC4-5D6E-409C-BE32-E72D297353CC}">
              <c16:uniqueId val="{00000009-215B-4BF7-8E2F-46EEF3D55498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МК'!$M$3:$M$35</c:f>
            </c:numRef>
          </c:val>
          <c:extLst>
            <c:ext xmlns:c16="http://schemas.microsoft.com/office/drawing/2014/chart" uri="{C3380CC4-5D6E-409C-BE32-E72D297353CC}">
              <c16:uniqueId val="{0000000A-215B-4BF7-8E2F-46EEF3D55498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МК'!$B$3:$B$35</c:f>
              <c:strCache>
                <c:ptCount val="33"/>
                <c:pt idx="0">
                  <c:v>МК г.Жезказган</c:v>
                </c:pt>
                <c:pt idx="1">
                  <c:v>ТОО МЦ "Эмили"</c:v>
                </c:pt>
                <c:pt idx="2">
                  <c:v>МК РМА</c:v>
                </c:pt>
                <c:pt idx="3">
                  <c:v>МК "Болашак" г.Кызылорда</c:v>
                </c:pt>
                <c:pt idx="4">
                  <c:v>ТОО Карагандинский мед-тех. Колледж</c:v>
                </c:pt>
                <c:pt idx="5">
                  <c:v>ЧУ МК "Нұржәрдем"</c:v>
                </c:pt>
                <c:pt idx="6">
                  <c:v>ТОО "Многопрофильный областной колледж непрерывного образования" </c:v>
                </c:pt>
                <c:pt idx="7">
                  <c:v>МК г. Балхаш</c:v>
                </c:pt>
                <c:pt idx="8">
                  <c:v>Колледж Денсаулык г.Сатпаев</c:v>
                </c:pt>
                <c:pt idx="9">
                  <c:v>МК "Диана" Жаркент</c:v>
                </c:pt>
                <c:pt idx="10">
                  <c:v>МК "Томирис"</c:v>
                </c:pt>
                <c:pt idx="11">
                  <c:v>МК г.Экибастуз</c:v>
                </c:pt>
                <c:pt idx="12">
                  <c:v>ТОО Алматинский нац. МК</c:v>
                </c:pt>
                <c:pt idx="13">
                  <c:v>ТОО МК Авимед</c:v>
                </c:pt>
                <c:pt idx="14">
                  <c:v>Кызылординский МК Авиценна </c:v>
                </c:pt>
                <c:pt idx="15">
                  <c:v>ТОО "Шелекский МК"</c:v>
                </c:pt>
                <c:pt idx="16">
                  <c:v>МК "Шипагер"</c:v>
                </c:pt>
                <c:pt idx="17">
                  <c:v>МК в г.Актау</c:v>
                </c:pt>
                <c:pt idx="18">
                  <c:v>МК "Аяжан" г.Каскелен</c:v>
                </c:pt>
                <c:pt idx="19">
                  <c:v>Аркалыкский медицинский колледж</c:v>
                </c:pt>
                <c:pt idx="20">
                  <c:v>ТОО Медико-технический колледж г.Астана</c:v>
                </c:pt>
                <c:pt idx="21">
                  <c:v>ТОО "Мед Профи колледж" г.Кульсары</c:v>
                </c:pt>
                <c:pt idx="22">
                  <c:v>МК "Авиценна" г.Талдыкорган</c:v>
                </c:pt>
                <c:pt idx="23">
                  <c:v>МК Узынагаш</c:v>
                </c:pt>
                <c:pt idx="24">
                  <c:v>МК Өркениет</c:v>
                </c:pt>
                <c:pt idx="25">
                  <c:v>ТОО Есикский МК</c:v>
                </c:pt>
                <c:pt idx="26">
                  <c:v>МК "Шапагат"</c:v>
                </c:pt>
                <c:pt idx="27">
                  <c:v>МК Гиппократ</c:v>
                </c:pt>
                <c:pt idx="28">
                  <c:v>ТОО "МК Талант-К"</c:v>
                </c:pt>
                <c:pt idx="29">
                  <c:v>ТОО МК г. Кентау </c:v>
                </c:pt>
                <c:pt idx="30">
                  <c:v>МК г.Талгар</c:v>
                </c:pt>
                <c:pt idx="31">
                  <c:v>МК "Авиценна" г.Шымкент</c:v>
                </c:pt>
                <c:pt idx="32">
                  <c:v>колледж Аяжан г.Алматы</c:v>
                </c:pt>
              </c:strCache>
            </c:strRef>
          </c:cat>
          <c:val>
            <c:numRef>
              <c:f>'Востребованность выпуск. МК'!$N$3:$N$35</c:f>
              <c:numCache>
                <c:formatCode>General</c:formatCode>
                <c:ptCount val="33"/>
                <c:pt idx="0">
                  <c:v>92.6</c:v>
                </c:pt>
                <c:pt idx="1">
                  <c:v>87.6</c:v>
                </c:pt>
                <c:pt idx="2">
                  <c:v>87.4</c:v>
                </c:pt>
                <c:pt idx="3">
                  <c:v>86.3</c:v>
                </c:pt>
                <c:pt idx="4">
                  <c:v>72</c:v>
                </c:pt>
                <c:pt idx="5">
                  <c:v>70.3</c:v>
                </c:pt>
                <c:pt idx="6">
                  <c:v>51.1</c:v>
                </c:pt>
                <c:pt idx="7">
                  <c:v>50.5</c:v>
                </c:pt>
                <c:pt idx="8">
                  <c:v>50.4</c:v>
                </c:pt>
                <c:pt idx="9">
                  <c:v>49.6</c:v>
                </c:pt>
                <c:pt idx="10">
                  <c:v>48.7</c:v>
                </c:pt>
                <c:pt idx="11">
                  <c:v>46.6</c:v>
                </c:pt>
                <c:pt idx="12">
                  <c:v>46.4</c:v>
                </c:pt>
                <c:pt idx="13">
                  <c:v>45.9</c:v>
                </c:pt>
                <c:pt idx="14">
                  <c:v>44.9</c:v>
                </c:pt>
                <c:pt idx="15">
                  <c:v>44.1</c:v>
                </c:pt>
                <c:pt idx="16">
                  <c:v>43.7</c:v>
                </c:pt>
                <c:pt idx="17">
                  <c:v>42.8</c:v>
                </c:pt>
                <c:pt idx="18">
                  <c:v>41.6</c:v>
                </c:pt>
                <c:pt idx="19">
                  <c:v>41.5</c:v>
                </c:pt>
                <c:pt idx="20">
                  <c:v>41.5</c:v>
                </c:pt>
                <c:pt idx="21">
                  <c:v>41.5</c:v>
                </c:pt>
                <c:pt idx="22">
                  <c:v>40.1</c:v>
                </c:pt>
                <c:pt idx="23">
                  <c:v>39.299999999999997</c:v>
                </c:pt>
                <c:pt idx="24">
                  <c:v>38.200000000000003</c:v>
                </c:pt>
                <c:pt idx="25">
                  <c:v>37.700000000000003</c:v>
                </c:pt>
                <c:pt idx="26">
                  <c:v>36.6</c:v>
                </c:pt>
                <c:pt idx="27">
                  <c:v>35.6</c:v>
                </c:pt>
                <c:pt idx="28">
                  <c:v>33.700000000000003</c:v>
                </c:pt>
                <c:pt idx="29">
                  <c:v>31.4</c:v>
                </c:pt>
                <c:pt idx="30">
                  <c:v>30.8</c:v>
                </c:pt>
                <c:pt idx="31">
                  <c:v>19.8</c:v>
                </c:pt>
                <c:pt idx="3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15B-4BF7-8E2F-46EEF3D554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19574944"/>
        <c:axId val="1619575360"/>
      </c:barChart>
      <c:catAx>
        <c:axId val="161957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9575360"/>
        <c:crosses val="autoZero"/>
        <c:auto val="1"/>
        <c:lblAlgn val="ctr"/>
        <c:lblOffset val="100"/>
        <c:noMultiLvlLbl val="0"/>
      </c:catAx>
      <c:valAx>
        <c:axId val="1619575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1957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Востребованность выпускников</a:t>
            </a:r>
            <a:r>
              <a:rPr lang="ru-RU" baseline="0" dirty="0"/>
              <a:t> ВМК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ВМК'!$C$3:$C$36</c:f>
            </c:numRef>
          </c:val>
          <c:extLst>
            <c:ext xmlns:c16="http://schemas.microsoft.com/office/drawing/2014/chart" uri="{C3380CC4-5D6E-409C-BE32-E72D297353CC}">
              <c16:uniqueId val="{00000000-91B1-48A6-961C-D3BB48BA5414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ВМК'!$D$3:$D$36</c:f>
            </c:numRef>
          </c:val>
          <c:extLst>
            <c:ext xmlns:c16="http://schemas.microsoft.com/office/drawing/2014/chart" uri="{C3380CC4-5D6E-409C-BE32-E72D297353CC}">
              <c16:uniqueId val="{00000001-91B1-48A6-961C-D3BB48BA5414}"/>
            </c:ext>
          </c:extLst>
        </c:ser>
        <c:ser>
          <c:idx val="2"/>
          <c:order val="2"/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ВМК'!$E$3:$E$36</c:f>
            </c:numRef>
          </c:val>
          <c:extLst>
            <c:ext xmlns:c16="http://schemas.microsoft.com/office/drawing/2014/chart" uri="{C3380CC4-5D6E-409C-BE32-E72D297353CC}">
              <c16:uniqueId val="{00000002-91B1-48A6-961C-D3BB48BA5414}"/>
            </c:ext>
          </c:extLst>
        </c:ser>
        <c:ser>
          <c:idx val="3"/>
          <c:order val="3"/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ВМК'!$F$3:$F$36</c:f>
            </c:numRef>
          </c:val>
          <c:extLst>
            <c:ext xmlns:c16="http://schemas.microsoft.com/office/drawing/2014/chart" uri="{C3380CC4-5D6E-409C-BE32-E72D297353CC}">
              <c16:uniqueId val="{00000003-91B1-48A6-961C-D3BB48BA5414}"/>
            </c:ext>
          </c:extLst>
        </c:ser>
        <c:ser>
          <c:idx val="4"/>
          <c:order val="4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ВМК'!$G$3:$G$36</c:f>
            </c:numRef>
          </c:val>
          <c:extLst>
            <c:ext xmlns:c16="http://schemas.microsoft.com/office/drawing/2014/chart" uri="{C3380CC4-5D6E-409C-BE32-E72D297353CC}">
              <c16:uniqueId val="{00000004-91B1-48A6-961C-D3BB48BA5414}"/>
            </c:ext>
          </c:extLst>
        </c:ser>
        <c:ser>
          <c:idx val="5"/>
          <c:order val="5"/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ВМК'!$H$3:$H$36</c:f>
            </c:numRef>
          </c:val>
          <c:extLst>
            <c:ext xmlns:c16="http://schemas.microsoft.com/office/drawing/2014/chart" uri="{C3380CC4-5D6E-409C-BE32-E72D297353CC}">
              <c16:uniqueId val="{00000005-91B1-48A6-961C-D3BB48BA5414}"/>
            </c:ext>
          </c:extLst>
        </c:ser>
        <c:ser>
          <c:idx val="6"/>
          <c:order val="6"/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ВМК'!$I$3:$I$36</c:f>
            </c:numRef>
          </c:val>
          <c:extLst>
            <c:ext xmlns:c16="http://schemas.microsoft.com/office/drawing/2014/chart" uri="{C3380CC4-5D6E-409C-BE32-E72D297353CC}">
              <c16:uniqueId val="{00000006-91B1-48A6-961C-D3BB48BA5414}"/>
            </c:ext>
          </c:extLst>
        </c:ser>
        <c:ser>
          <c:idx val="7"/>
          <c:order val="7"/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ВМК'!$J$3:$J$36</c:f>
            </c:numRef>
          </c:val>
          <c:extLst>
            <c:ext xmlns:c16="http://schemas.microsoft.com/office/drawing/2014/chart" uri="{C3380CC4-5D6E-409C-BE32-E72D297353CC}">
              <c16:uniqueId val="{00000007-91B1-48A6-961C-D3BB48BA5414}"/>
            </c:ext>
          </c:extLst>
        </c:ser>
        <c:ser>
          <c:idx val="8"/>
          <c:order val="8"/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ВМК'!$K$3:$K$36</c:f>
            </c:numRef>
          </c:val>
          <c:extLst>
            <c:ext xmlns:c16="http://schemas.microsoft.com/office/drawing/2014/chart" uri="{C3380CC4-5D6E-409C-BE32-E72D297353CC}">
              <c16:uniqueId val="{00000008-91B1-48A6-961C-D3BB48BA5414}"/>
            </c:ext>
          </c:extLst>
        </c:ser>
        <c:ser>
          <c:idx val="9"/>
          <c:order val="9"/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ВМК'!$L$3:$L$36</c:f>
            </c:numRef>
          </c:val>
          <c:extLst>
            <c:ext xmlns:c16="http://schemas.microsoft.com/office/drawing/2014/chart" uri="{C3380CC4-5D6E-409C-BE32-E72D297353CC}">
              <c16:uniqueId val="{00000009-91B1-48A6-961C-D3BB48BA5414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ВМК'!$M$3:$M$36</c:f>
            </c:numRef>
          </c:val>
          <c:extLst>
            <c:ext xmlns:c16="http://schemas.microsoft.com/office/drawing/2014/chart" uri="{C3380CC4-5D6E-409C-BE32-E72D297353CC}">
              <c16:uniqueId val="{0000000A-91B1-48A6-961C-D3BB48BA5414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'Востребованность выпуск. ВМК'!$B$3:$B$36</c:f>
              <c:strCache>
                <c:ptCount val="34"/>
                <c:pt idx="0">
                  <c:v>НУО Казахстанско-российский ВМК</c:v>
                </c:pt>
                <c:pt idx="1">
                  <c:v>Актюбинский ВМК им. М. Маметовой</c:v>
                </c:pt>
                <c:pt idx="2">
                  <c:v>Мангистауский ВМК</c:v>
                </c:pt>
                <c:pt idx="3">
                  <c:v>Атырауский ВМК</c:v>
                </c:pt>
                <c:pt idx="4">
                  <c:v>Усть-Каменогорский ВМК</c:v>
                </c:pt>
                <c:pt idx="5">
                  <c:v>Кокшетауский ВМК</c:v>
                </c:pt>
                <c:pt idx="6">
                  <c:v>ВМК г.Астана</c:v>
                </c:pt>
                <c:pt idx="7">
                  <c:v>ВМК ЗКО </c:v>
                </c:pt>
                <c:pt idx="8">
                  <c:v>ВМК Интердент</c:v>
                </c:pt>
                <c:pt idx="9">
                  <c:v>ТОО Высший колледж Мейір-Бейс</c:v>
                </c:pt>
                <c:pt idx="10">
                  <c:v>Туркестанский ВМК</c:v>
                </c:pt>
                <c:pt idx="11">
                  <c:v>ТОО Республиканский ВМК</c:v>
                </c:pt>
                <c:pt idx="12">
                  <c:v>Темиртауский ВМК</c:v>
                </c:pt>
                <c:pt idx="13">
                  <c:v>ЧУ Высший многопрофильный МК Туркестан</c:v>
                </c:pt>
                <c:pt idx="14">
                  <c:v>ВМК СКО</c:v>
                </c:pt>
                <c:pt idx="15">
                  <c:v>ВМК "Тараз-Болашак"</c:v>
                </c:pt>
                <c:pt idx="16">
                  <c:v>Карагандинский высший сестринский колледж</c:v>
                </c:pt>
                <c:pt idx="17">
                  <c:v>Павлодарский МВК</c:v>
                </c:pt>
                <c:pt idx="18">
                  <c:v>ГВМК Д.Калматаева г.Семей</c:v>
                </c:pt>
                <c:pt idx="19">
                  <c:v>ВМК г.Шымкент</c:v>
                </c:pt>
                <c:pt idx="20">
                  <c:v>Костанайский ВМК</c:v>
                </c:pt>
                <c:pt idx="21">
                  <c:v>ВМК Авиценна г.Семей</c:v>
                </c:pt>
                <c:pt idx="22">
                  <c:v>ВМК г.Алматы</c:v>
                </c:pt>
                <c:pt idx="23">
                  <c:v>Жетысайский ВМК</c:v>
                </c:pt>
                <c:pt idx="24">
                  <c:v>Кызылординский ВМК</c:v>
                </c:pt>
                <c:pt idx="25">
                  <c:v>Высший колледж при ЮКМА</c:v>
                </c:pt>
                <c:pt idx="26">
                  <c:v>ТОО "ВМК Меирбике"</c:v>
                </c:pt>
                <c:pt idx="27">
                  <c:v>Карагандинский ВМ интерколледж</c:v>
                </c:pt>
                <c:pt idx="28">
                  <c:v>Уральский ВМК "Максат"</c:v>
                </c:pt>
                <c:pt idx="29">
                  <c:v>ТОО Высший колледж Арыстанбаб</c:v>
                </c:pt>
                <c:pt idx="30">
                  <c:v>Высший колледж Абу Али Ибн Сина</c:v>
                </c:pt>
                <c:pt idx="31">
                  <c:v>Жамбылский ВМК</c:v>
                </c:pt>
                <c:pt idx="32">
                  <c:v>ЧУ Алтайский ВК</c:v>
                </c:pt>
                <c:pt idx="33">
                  <c:v>Талдыкорганский ВМК</c:v>
                </c:pt>
              </c:strCache>
            </c:strRef>
          </c:cat>
          <c:val>
            <c:numRef>
              <c:f>'Востребованность выпуск. ВМК'!$N$3:$N$36</c:f>
              <c:numCache>
                <c:formatCode>General</c:formatCode>
                <c:ptCount val="34"/>
                <c:pt idx="0">
                  <c:v>129.6</c:v>
                </c:pt>
                <c:pt idx="1">
                  <c:v>125</c:v>
                </c:pt>
                <c:pt idx="2">
                  <c:v>124.8</c:v>
                </c:pt>
                <c:pt idx="3">
                  <c:v>114.4</c:v>
                </c:pt>
                <c:pt idx="4">
                  <c:v>112.8</c:v>
                </c:pt>
                <c:pt idx="5">
                  <c:v>109.2</c:v>
                </c:pt>
                <c:pt idx="6">
                  <c:v>105.3</c:v>
                </c:pt>
                <c:pt idx="7">
                  <c:v>105.2</c:v>
                </c:pt>
                <c:pt idx="8">
                  <c:v>104.2</c:v>
                </c:pt>
                <c:pt idx="9">
                  <c:v>102.5</c:v>
                </c:pt>
                <c:pt idx="10">
                  <c:v>97.2</c:v>
                </c:pt>
                <c:pt idx="11">
                  <c:v>96.5</c:v>
                </c:pt>
                <c:pt idx="12">
                  <c:v>95.6</c:v>
                </c:pt>
                <c:pt idx="13">
                  <c:v>94.2</c:v>
                </c:pt>
                <c:pt idx="14">
                  <c:v>93.7</c:v>
                </c:pt>
                <c:pt idx="15">
                  <c:v>91.6</c:v>
                </c:pt>
                <c:pt idx="16">
                  <c:v>89.1</c:v>
                </c:pt>
                <c:pt idx="17">
                  <c:v>85.8</c:v>
                </c:pt>
                <c:pt idx="18">
                  <c:v>84.08</c:v>
                </c:pt>
                <c:pt idx="19">
                  <c:v>83.4</c:v>
                </c:pt>
                <c:pt idx="20">
                  <c:v>82.91</c:v>
                </c:pt>
                <c:pt idx="21">
                  <c:v>82.3</c:v>
                </c:pt>
                <c:pt idx="22">
                  <c:v>81.2</c:v>
                </c:pt>
                <c:pt idx="23">
                  <c:v>75.099999999999994</c:v>
                </c:pt>
                <c:pt idx="24">
                  <c:v>59.3</c:v>
                </c:pt>
                <c:pt idx="25">
                  <c:v>51.1</c:v>
                </c:pt>
                <c:pt idx="26">
                  <c:v>50.9</c:v>
                </c:pt>
                <c:pt idx="27">
                  <c:v>49.2</c:v>
                </c:pt>
                <c:pt idx="28">
                  <c:v>44.4</c:v>
                </c:pt>
                <c:pt idx="29">
                  <c:v>43.7</c:v>
                </c:pt>
                <c:pt idx="30">
                  <c:v>36.1</c:v>
                </c:pt>
                <c:pt idx="31">
                  <c:v>30.5</c:v>
                </c:pt>
                <c:pt idx="32">
                  <c:v>20.2</c:v>
                </c:pt>
                <c:pt idx="33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1B1-48A6-961C-D3BB48BA54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9809695"/>
        <c:axId val="149812191"/>
      </c:barChart>
      <c:catAx>
        <c:axId val="149809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812191"/>
        <c:crosses val="autoZero"/>
        <c:auto val="1"/>
        <c:lblAlgn val="ctr"/>
        <c:lblOffset val="100"/>
        <c:noMultiLvlLbl val="0"/>
      </c:catAx>
      <c:valAx>
        <c:axId val="1498121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9809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ППС МК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5313358824490528"/>
          <c:y val="3.3097220812787854E-2"/>
          <c:w val="0.73907093212258712"/>
          <c:h val="0.9357898650943686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МК'!$C$3:$C$35</c:f>
            </c:numRef>
          </c:val>
          <c:extLst>
            <c:ext xmlns:c16="http://schemas.microsoft.com/office/drawing/2014/chart" uri="{C3380CC4-5D6E-409C-BE32-E72D297353CC}">
              <c16:uniqueId val="{00000000-491D-468A-B8C6-E2193E14FF38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МК'!$D$3:$D$35</c:f>
            </c:numRef>
          </c:val>
          <c:extLst>
            <c:ext xmlns:c16="http://schemas.microsoft.com/office/drawing/2014/chart" uri="{C3380CC4-5D6E-409C-BE32-E72D297353CC}">
              <c16:uniqueId val="{00000001-491D-468A-B8C6-E2193E14FF38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МК'!$E$3:$E$35</c:f>
            </c:numRef>
          </c:val>
          <c:extLst>
            <c:ext xmlns:c16="http://schemas.microsoft.com/office/drawing/2014/chart" uri="{C3380CC4-5D6E-409C-BE32-E72D297353CC}">
              <c16:uniqueId val="{00000002-491D-468A-B8C6-E2193E14FF38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МК'!$F$3:$F$35</c:f>
            </c:numRef>
          </c:val>
          <c:extLst>
            <c:ext xmlns:c16="http://schemas.microsoft.com/office/drawing/2014/chart" uri="{C3380CC4-5D6E-409C-BE32-E72D297353CC}">
              <c16:uniqueId val="{00000003-491D-468A-B8C6-E2193E14FF38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МК'!$G$3:$G$35</c:f>
            </c:numRef>
          </c:val>
          <c:extLst>
            <c:ext xmlns:c16="http://schemas.microsoft.com/office/drawing/2014/chart" uri="{C3380CC4-5D6E-409C-BE32-E72D297353CC}">
              <c16:uniqueId val="{00000004-491D-468A-B8C6-E2193E14FF38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МК'!$H$3:$H$35</c:f>
            </c:numRef>
          </c:val>
          <c:extLst>
            <c:ext xmlns:c16="http://schemas.microsoft.com/office/drawing/2014/chart" uri="{C3380CC4-5D6E-409C-BE32-E72D297353CC}">
              <c16:uniqueId val="{00000005-491D-468A-B8C6-E2193E14FF38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МК'!$I$3:$I$35</c:f>
            </c:numRef>
          </c:val>
          <c:extLst>
            <c:ext xmlns:c16="http://schemas.microsoft.com/office/drawing/2014/chart" uri="{C3380CC4-5D6E-409C-BE32-E72D297353CC}">
              <c16:uniqueId val="{00000006-491D-468A-B8C6-E2193E14FF38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'Уровень ППС МК'!$B$3:$B$35</c:f>
              <c:strCache>
                <c:ptCount val="33"/>
                <c:pt idx="0">
                  <c:v>МК "Томирис"</c:v>
                </c:pt>
                <c:pt idx="1">
                  <c:v>ТОО МЦ "Эмили"</c:v>
                </c:pt>
                <c:pt idx="2">
                  <c:v>МК г.Жезказган</c:v>
                </c:pt>
                <c:pt idx="3">
                  <c:v>ТОО Алматинский нац. МК</c:v>
                </c:pt>
                <c:pt idx="4">
                  <c:v>МК "Диана" Жаркент</c:v>
                </c:pt>
                <c:pt idx="5">
                  <c:v>ТОО МК г. Кентау </c:v>
                </c:pt>
                <c:pt idx="6">
                  <c:v>МК РМА</c:v>
                </c:pt>
                <c:pt idx="7">
                  <c:v>колледж Аяжан г.Алматы</c:v>
                </c:pt>
                <c:pt idx="8">
                  <c:v>Колледж Денсаулык г.Сатпаев</c:v>
                </c:pt>
                <c:pt idx="9">
                  <c:v>ТОО "Многопрофильный областной колледж непрерывного образования" </c:v>
                </c:pt>
                <c:pt idx="10">
                  <c:v>МК "Авиценна" г.Талдыкорган</c:v>
                </c:pt>
                <c:pt idx="11">
                  <c:v>МК "Аяжан" г.Каскелен</c:v>
                </c:pt>
                <c:pt idx="12">
                  <c:v>МК Өркениет</c:v>
                </c:pt>
                <c:pt idx="13">
                  <c:v>Кызылординский МК Авиценна </c:v>
                </c:pt>
                <c:pt idx="14">
                  <c:v>МК "Авиценна" г.Шымкент</c:v>
                </c:pt>
                <c:pt idx="15">
                  <c:v>Аркалыкский медицинский колледж</c:v>
                </c:pt>
                <c:pt idx="16">
                  <c:v>МК "Шипагер"</c:v>
                </c:pt>
                <c:pt idx="17">
                  <c:v>ТОО МК Авимед</c:v>
                </c:pt>
                <c:pt idx="18">
                  <c:v>МК Гиппократ</c:v>
                </c:pt>
                <c:pt idx="19">
                  <c:v>ТОО "Мед Профи колледж" г.Кульсары</c:v>
                </c:pt>
                <c:pt idx="20">
                  <c:v>ТОО Есикский МК</c:v>
                </c:pt>
                <c:pt idx="21">
                  <c:v>МК "Шапагат"</c:v>
                </c:pt>
                <c:pt idx="22">
                  <c:v>ТОО "Шелекский МК"</c:v>
                </c:pt>
                <c:pt idx="23">
                  <c:v>МК Узынагаш</c:v>
                </c:pt>
                <c:pt idx="24">
                  <c:v>МК г. Балхаш</c:v>
                </c:pt>
                <c:pt idx="25">
                  <c:v>МК "Болашак" г.Кызылорда</c:v>
                </c:pt>
                <c:pt idx="26">
                  <c:v>МК г.Талгар</c:v>
                </c:pt>
                <c:pt idx="27">
                  <c:v>МК г.Экибастуз</c:v>
                </c:pt>
                <c:pt idx="28">
                  <c:v>ТОО "МК Талант-К"</c:v>
                </c:pt>
                <c:pt idx="29">
                  <c:v>ТОО Карагандинский мед-тех. Колледж</c:v>
                </c:pt>
                <c:pt idx="30">
                  <c:v>МК в г.Актау</c:v>
                </c:pt>
                <c:pt idx="31">
                  <c:v>ЧУ МК "Нұржәрдем"</c:v>
                </c:pt>
                <c:pt idx="32">
                  <c:v>ТОО Медико-технический колледж г.Астана</c:v>
                </c:pt>
              </c:strCache>
            </c:strRef>
          </c:cat>
          <c:val>
            <c:numRef>
              <c:f>'Уровень ППС МК'!$J$3:$J$35</c:f>
              <c:numCache>
                <c:formatCode>General</c:formatCode>
                <c:ptCount val="33"/>
                <c:pt idx="0">
                  <c:v>54.1</c:v>
                </c:pt>
                <c:pt idx="1">
                  <c:v>48.2</c:v>
                </c:pt>
                <c:pt idx="2">
                  <c:v>41.3</c:v>
                </c:pt>
                <c:pt idx="3">
                  <c:v>36.4</c:v>
                </c:pt>
                <c:pt idx="4">
                  <c:v>34.4</c:v>
                </c:pt>
                <c:pt idx="5">
                  <c:v>29.1</c:v>
                </c:pt>
                <c:pt idx="6">
                  <c:v>28.8</c:v>
                </c:pt>
                <c:pt idx="7">
                  <c:v>23.7</c:v>
                </c:pt>
                <c:pt idx="8">
                  <c:v>22.6</c:v>
                </c:pt>
                <c:pt idx="9">
                  <c:v>22.5</c:v>
                </c:pt>
                <c:pt idx="10">
                  <c:v>19.8</c:v>
                </c:pt>
                <c:pt idx="11">
                  <c:v>19.600000000000001</c:v>
                </c:pt>
                <c:pt idx="12">
                  <c:v>17.100000000000001</c:v>
                </c:pt>
                <c:pt idx="13">
                  <c:v>16.899999999999999</c:v>
                </c:pt>
                <c:pt idx="14">
                  <c:v>16.899999999999999</c:v>
                </c:pt>
                <c:pt idx="15">
                  <c:v>16.7</c:v>
                </c:pt>
                <c:pt idx="16">
                  <c:v>16.2</c:v>
                </c:pt>
                <c:pt idx="17">
                  <c:v>15.1</c:v>
                </c:pt>
                <c:pt idx="18">
                  <c:v>13.7</c:v>
                </c:pt>
                <c:pt idx="19">
                  <c:v>11.6</c:v>
                </c:pt>
                <c:pt idx="20">
                  <c:v>11.2</c:v>
                </c:pt>
                <c:pt idx="21">
                  <c:v>10.6</c:v>
                </c:pt>
                <c:pt idx="22">
                  <c:v>10.6</c:v>
                </c:pt>
                <c:pt idx="23">
                  <c:v>10.6</c:v>
                </c:pt>
                <c:pt idx="24">
                  <c:v>9.3000000000000007</c:v>
                </c:pt>
                <c:pt idx="25">
                  <c:v>8.9</c:v>
                </c:pt>
                <c:pt idx="26">
                  <c:v>8.6</c:v>
                </c:pt>
                <c:pt idx="27">
                  <c:v>7.9</c:v>
                </c:pt>
                <c:pt idx="28">
                  <c:v>5.9</c:v>
                </c:pt>
                <c:pt idx="29">
                  <c:v>5.6</c:v>
                </c:pt>
                <c:pt idx="30">
                  <c:v>2.6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1D-468A-B8C6-E2193E14FF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1138319"/>
        <c:axId val="391134991"/>
      </c:barChart>
      <c:catAx>
        <c:axId val="391138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134991"/>
        <c:crosses val="autoZero"/>
        <c:auto val="1"/>
        <c:lblAlgn val="ctr"/>
        <c:lblOffset val="100"/>
        <c:noMultiLvlLbl val="0"/>
      </c:catAx>
      <c:valAx>
        <c:axId val="3911349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1138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подготовки по образовательным программам</a:t>
            </a:r>
          </a:p>
        </c:rich>
      </c:tx>
      <c:layout>
        <c:manualLayout>
          <c:xMode val="edge"/>
          <c:yMode val="edge"/>
          <c:x val="0.18077173149099268"/>
          <c:y val="1.49137921164168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287987021224141"/>
          <c:y val="0.20438247604628981"/>
          <c:w val="0.84801578945870815"/>
          <c:h val="0.74016445685172783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8"/>
              <c:pt idx="0">
                <c:v>ВШОЗ</c:v>
              </c:pt>
              <c:pt idx="1">
                <c:v>КРМУ</c:v>
              </c:pt>
              <c:pt idx="2">
                <c:v>ЮКМА</c:v>
              </c:pt>
              <c:pt idx="3">
                <c:v>ЗКМУ</c:v>
              </c:pt>
              <c:pt idx="4">
                <c:v>МУА</c:v>
              </c:pt>
              <c:pt idx="5">
                <c:v>МУС</c:v>
              </c:pt>
              <c:pt idx="6">
                <c:v>МУК</c:v>
              </c:pt>
              <c:pt idx="7">
                <c:v>КазНМУ</c:v>
              </c:pt>
            </c:strLit>
          </c:cat>
          <c:val>
            <c:numLit>
              <c:formatCode>General</c:formatCode>
              <c:ptCount val="8"/>
              <c:pt idx="0">
                <c:v>31.1</c:v>
              </c:pt>
              <c:pt idx="1">
                <c:v>138.19999999999999</c:v>
              </c:pt>
              <c:pt idx="2">
                <c:v>143.1</c:v>
              </c:pt>
              <c:pt idx="3">
                <c:v>153.30000000000001</c:v>
              </c:pt>
              <c:pt idx="4">
                <c:v>162.4</c:v>
              </c:pt>
              <c:pt idx="5">
                <c:v>171.3</c:v>
              </c:pt>
              <c:pt idx="6">
                <c:v>171.7</c:v>
              </c:pt>
              <c:pt idx="7">
                <c:v>177.2</c:v>
              </c:pt>
            </c:numLit>
          </c:val>
          <c:extLst>
            <c:ext xmlns:c16="http://schemas.microsoft.com/office/drawing/2014/chart" uri="{C3380CC4-5D6E-409C-BE32-E72D297353CC}">
              <c16:uniqueId val="{00000000-AEF3-4004-BF9B-94DF89352B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242504176"/>
        <c:axId val="1459741120"/>
      </c:barChart>
      <c:catAx>
        <c:axId val="124250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9741120"/>
        <c:crosses val="autoZero"/>
        <c:auto val="1"/>
        <c:lblAlgn val="ctr"/>
        <c:lblOffset val="100"/>
        <c:noMultiLvlLbl val="0"/>
      </c:catAx>
      <c:valAx>
        <c:axId val="1459741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4250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ППС ВМК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Лист1!$B$3:$B$36</c:f>
              <c:strCache>
                <c:ptCount val="34"/>
                <c:pt idx="0">
                  <c:v>Высший колледж при ЮКМА</c:v>
                </c:pt>
                <c:pt idx="1">
                  <c:v>Туркестанский ВМК</c:v>
                </c:pt>
                <c:pt idx="2">
                  <c:v>ВМК Интердент</c:v>
                </c:pt>
                <c:pt idx="3">
                  <c:v>ВМК ЗКО </c:v>
                </c:pt>
                <c:pt idx="4">
                  <c:v>Актюбинский ВМК им. М. Маметовой</c:v>
                </c:pt>
                <c:pt idx="5">
                  <c:v>Атырауский ВМК</c:v>
                </c:pt>
                <c:pt idx="6">
                  <c:v>ВМК г.Шымкент</c:v>
                </c:pt>
                <c:pt idx="7">
                  <c:v>ЧУ Высший многопрофильный МК Туркестан</c:v>
                </c:pt>
                <c:pt idx="8">
                  <c:v>Мангистауский ВМК</c:v>
                </c:pt>
                <c:pt idx="9">
                  <c:v>Кызылординский ВМК</c:v>
                </c:pt>
                <c:pt idx="10">
                  <c:v>ТОО Республиканский ВМК</c:v>
                </c:pt>
                <c:pt idx="11">
                  <c:v>Павлодарский МВК</c:v>
                </c:pt>
                <c:pt idx="12">
                  <c:v>Темиртауский ВМК</c:v>
                </c:pt>
                <c:pt idx="13">
                  <c:v>ЧУ Алтайский ВК</c:v>
                </c:pt>
                <c:pt idx="14">
                  <c:v>ВМК СКО</c:v>
                </c:pt>
                <c:pt idx="15">
                  <c:v>ВМК г.Астана</c:v>
                </c:pt>
                <c:pt idx="16">
                  <c:v>Талдыкорганский ВМК</c:v>
                </c:pt>
                <c:pt idx="17">
                  <c:v>Костанайский ВМК</c:v>
                </c:pt>
                <c:pt idx="18">
                  <c:v>ВМК Авиценна г.Семей</c:v>
                </c:pt>
                <c:pt idx="19">
                  <c:v>ТОО "ВМК Меирбике"</c:v>
                </c:pt>
                <c:pt idx="20">
                  <c:v>ВМК г.Алматы</c:v>
                </c:pt>
                <c:pt idx="21">
                  <c:v>ТОО Высший колледж Мейір-Бейс</c:v>
                </c:pt>
                <c:pt idx="22">
                  <c:v>ГВМК Д.Калматаева г.Семей</c:v>
                </c:pt>
                <c:pt idx="23">
                  <c:v>Жетысайский ВМК</c:v>
                </c:pt>
                <c:pt idx="24">
                  <c:v>Кокшетауский ВМК</c:v>
                </c:pt>
                <c:pt idx="25">
                  <c:v>Карагандинский ВМ интерколледж</c:v>
                </c:pt>
                <c:pt idx="26">
                  <c:v>Усть-Каменогорский ВМК</c:v>
                </c:pt>
                <c:pt idx="27">
                  <c:v>ТОО Высший колледж Арыстанбаб</c:v>
                </c:pt>
                <c:pt idx="28">
                  <c:v>Жамбылский ВМК</c:v>
                </c:pt>
                <c:pt idx="29">
                  <c:v>Карагандинский высший сестринский колледж</c:v>
                </c:pt>
                <c:pt idx="30">
                  <c:v>НУО Казахстанско-российский ВМК</c:v>
                </c:pt>
                <c:pt idx="31">
                  <c:v>Высший колледж Абу Али Ибн Сина</c:v>
                </c:pt>
                <c:pt idx="32">
                  <c:v>Уральский ВМК "Максат"</c:v>
                </c:pt>
                <c:pt idx="33">
                  <c:v>ВМК "Тараз-Болашак"</c:v>
                </c:pt>
              </c:strCache>
            </c:strRef>
          </c:cat>
          <c:val>
            <c:numRef>
              <c:f>Лист1!$C$3:$C$36</c:f>
            </c:numRef>
          </c:val>
          <c:extLst>
            <c:ext xmlns:c16="http://schemas.microsoft.com/office/drawing/2014/chart" uri="{C3380CC4-5D6E-409C-BE32-E72D297353CC}">
              <c16:uniqueId val="{00000000-887F-4577-887D-B8E3DF2786A3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Лист1!$B$3:$B$36</c:f>
              <c:strCache>
                <c:ptCount val="34"/>
                <c:pt idx="0">
                  <c:v>Высший колледж при ЮКМА</c:v>
                </c:pt>
                <c:pt idx="1">
                  <c:v>Туркестанский ВМК</c:v>
                </c:pt>
                <c:pt idx="2">
                  <c:v>ВМК Интердент</c:v>
                </c:pt>
                <c:pt idx="3">
                  <c:v>ВМК ЗКО </c:v>
                </c:pt>
                <c:pt idx="4">
                  <c:v>Актюбинский ВМК им. М. Маметовой</c:v>
                </c:pt>
                <c:pt idx="5">
                  <c:v>Атырауский ВМК</c:v>
                </c:pt>
                <c:pt idx="6">
                  <c:v>ВМК г.Шымкент</c:v>
                </c:pt>
                <c:pt idx="7">
                  <c:v>ЧУ Высший многопрофильный МК Туркестан</c:v>
                </c:pt>
                <c:pt idx="8">
                  <c:v>Мангистауский ВМК</c:v>
                </c:pt>
                <c:pt idx="9">
                  <c:v>Кызылординский ВМК</c:v>
                </c:pt>
                <c:pt idx="10">
                  <c:v>ТОО Республиканский ВМК</c:v>
                </c:pt>
                <c:pt idx="11">
                  <c:v>Павлодарский МВК</c:v>
                </c:pt>
                <c:pt idx="12">
                  <c:v>Темиртауский ВМК</c:v>
                </c:pt>
                <c:pt idx="13">
                  <c:v>ЧУ Алтайский ВК</c:v>
                </c:pt>
                <c:pt idx="14">
                  <c:v>ВМК СКО</c:v>
                </c:pt>
                <c:pt idx="15">
                  <c:v>ВМК г.Астана</c:v>
                </c:pt>
                <c:pt idx="16">
                  <c:v>Талдыкорганский ВМК</c:v>
                </c:pt>
                <c:pt idx="17">
                  <c:v>Костанайский ВМК</c:v>
                </c:pt>
                <c:pt idx="18">
                  <c:v>ВМК Авиценна г.Семей</c:v>
                </c:pt>
                <c:pt idx="19">
                  <c:v>ТОО "ВМК Меирбике"</c:v>
                </c:pt>
                <c:pt idx="20">
                  <c:v>ВМК г.Алматы</c:v>
                </c:pt>
                <c:pt idx="21">
                  <c:v>ТОО Высший колледж Мейір-Бейс</c:v>
                </c:pt>
                <c:pt idx="22">
                  <c:v>ГВМК Д.Калматаева г.Семей</c:v>
                </c:pt>
                <c:pt idx="23">
                  <c:v>Жетысайский ВМК</c:v>
                </c:pt>
                <c:pt idx="24">
                  <c:v>Кокшетауский ВМК</c:v>
                </c:pt>
                <c:pt idx="25">
                  <c:v>Карагандинский ВМ интерколледж</c:v>
                </c:pt>
                <c:pt idx="26">
                  <c:v>Усть-Каменогорский ВМК</c:v>
                </c:pt>
                <c:pt idx="27">
                  <c:v>ТОО Высший колледж Арыстанбаб</c:v>
                </c:pt>
                <c:pt idx="28">
                  <c:v>Жамбылский ВМК</c:v>
                </c:pt>
                <c:pt idx="29">
                  <c:v>Карагандинский высший сестринский колледж</c:v>
                </c:pt>
                <c:pt idx="30">
                  <c:v>НУО Казахстанско-российский ВМК</c:v>
                </c:pt>
                <c:pt idx="31">
                  <c:v>Высший колледж Абу Али Ибн Сина</c:v>
                </c:pt>
                <c:pt idx="32">
                  <c:v>Уральский ВМК "Максат"</c:v>
                </c:pt>
                <c:pt idx="33">
                  <c:v>ВМК "Тараз-Болашак"</c:v>
                </c:pt>
              </c:strCache>
            </c:strRef>
          </c:cat>
          <c:val>
            <c:numRef>
              <c:f>Лист1!$D$3:$D$36</c:f>
            </c:numRef>
          </c:val>
          <c:extLst>
            <c:ext xmlns:c16="http://schemas.microsoft.com/office/drawing/2014/chart" uri="{C3380CC4-5D6E-409C-BE32-E72D297353CC}">
              <c16:uniqueId val="{00000001-887F-4577-887D-B8E3DF2786A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Лист1!$B$3:$B$36</c:f>
              <c:strCache>
                <c:ptCount val="34"/>
                <c:pt idx="0">
                  <c:v>Высший колледж при ЮКМА</c:v>
                </c:pt>
                <c:pt idx="1">
                  <c:v>Туркестанский ВМК</c:v>
                </c:pt>
                <c:pt idx="2">
                  <c:v>ВМК Интердент</c:v>
                </c:pt>
                <c:pt idx="3">
                  <c:v>ВМК ЗКО </c:v>
                </c:pt>
                <c:pt idx="4">
                  <c:v>Актюбинский ВМК им. М. Маметовой</c:v>
                </c:pt>
                <c:pt idx="5">
                  <c:v>Атырауский ВМК</c:v>
                </c:pt>
                <c:pt idx="6">
                  <c:v>ВМК г.Шымкент</c:v>
                </c:pt>
                <c:pt idx="7">
                  <c:v>ЧУ Высший многопрофильный МК Туркестан</c:v>
                </c:pt>
                <c:pt idx="8">
                  <c:v>Мангистауский ВМК</c:v>
                </c:pt>
                <c:pt idx="9">
                  <c:v>Кызылординский ВМК</c:v>
                </c:pt>
                <c:pt idx="10">
                  <c:v>ТОО Республиканский ВМК</c:v>
                </c:pt>
                <c:pt idx="11">
                  <c:v>Павлодарский МВК</c:v>
                </c:pt>
                <c:pt idx="12">
                  <c:v>Темиртауский ВМК</c:v>
                </c:pt>
                <c:pt idx="13">
                  <c:v>ЧУ Алтайский ВК</c:v>
                </c:pt>
                <c:pt idx="14">
                  <c:v>ВМК СКО</c:v>
                </c:pt>
                <c:pt idx="15">
                  <c:v>ВМК г.Астана</c:v>
                </c:pt>
                <c:pt idx="16">
                  <c:v>Талдыкорганский ВМК</c:v>
                </c:pt>
                <c:pt idx="17">
                  <c:v>Костанайский ВМК</c:v>
                </c:pt>
                <c:pt idx="18">
                  <c:v>ВМК Авиценна г.Семей</c:v>
                </c:pt>
                <c:pt idx="19">
                  <c:v>ТОО "ВМК Меирбике"</c:v>
                </c:pt>
                <c:pt idx="20">
                  <c:v>ВМК г.Алматы</c:v>
                </c:pt>
                <c:pt idx="21">
                  <c:v>ТОО Высший колледж Мейір-Бейс</c:v>
                </c:pt>
                <c:pt idx="22">
                  <c:v>ГВМК Д.Калматаева г.Семей</c:v>
                </c:pt>
                <c:pt idx="23">
                  <c:v>Жетысайский ВМК</c:v>
                </c:pt>
                <c:pt idx="24">
                  <c:v>Кокшетауский ВМК</c:v>
                </c:pt>
                <c:pt idx="25">
                  <c:v>Карагандинский ВМ интерколледж</c:v>
                </c:pt>
                <c:pt idx="26">
                  <c:v>Усть-Каменогорский ВМК</c:v>
                </c:pt>
                <c:pt idx="27">
                  <c:v>ТОО Высший колледж Арыстанбаб</c:v>
                </c:pt>
                <c:pt idx="28">
                  <c:v>Жамбылский ВМК</c:v>
                </c:pt>
                <c:pt idx="29">
                  <c:v>Карагандинский высший сестринский колледж</c:v>
                </c:pt>
                <c:pt idx="30">
                  <c:v>НУО Казахстанско-российский ВМК</c:v>
                </c:pt>
                <c:pt idx="31">
                  <c:v>Высший колледж Абу Али Ибн Сина</c:v>
                </c:pt>
                <c:pt idx="32">
                  <c:v>Уральский ВМК "Максат"</c:v>
                </c:pt>
                <c:pt idx="33">
                  <c:v>ВМК "Тараз-Болашак"</c:v>
                </c:pt>
              </c:strCache>
            </c:strRef>
          </c:cat>
          <c:val>
            <c:numRef>
              <c:f>Лист1!$E$3:$E$36</c:f>
            </c:numRef>
          </c:val>
          <c:extLst>
            <c:ext xmlns:c16="http://schemas.microsoft.com/office/drawing/2014/chart" uri="{C3380CC4-5D6E-409C-BE32-E72D297353CC}">
              <c16:uniqueId val="{00000002-887F-4577-887D-B8E3DF2786A3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Лист1!$B$3:$B$36</c:f>
              <c:strCache>
                <c:ptCount val="34"/>
                <c:pt idx="0">
                  <c:v>Высший колледж при ЮКМА</c:v>
                </c:pt>
                <c:pt idx="1">
                  <c:v>Туркестанский ВМК</c:v>
                </c:pt>
                <c:pt idx="2">
                  <c:v>ВМК Интердент</c:v>
                </c:pt>
                <c:pt idx="3">
                  <c:v>ВМК ЗКО </c:v>
                </c:pt>
                <c:pt idx="4">
                  <c:v>Актюбинский ВМК им. М. Маметовой</c:v>
                </c:pt>
                <c:pt idx="5">
                  <c:v>Атырауский ВМК</c:v>
                </c:pt>
                <c:pt idx="6">
                  <c:v>ВМК г.Шымкент</c:v>
                </c:pt>
                <c:pt idx="7">
                  <c:v>ЧУ Высший многопрофильный МК Туркестан</c:v>
                </c:pt>
                <c:pt idx="8">
                  <c:v>Мангистауский ВМК</c:v>
                </c:pt>
                <c:pt idx="9">
                  <c:v>Кызылординский ВМК</c:v>
                </c:pt>
                <c:pt idx="10">
                  <c:v>ТОО Республиканский ВМК</c:v>
                </c:pt>
                <c:pt idx="11">
                  <c:v>Павлодарский МВК</c:v>
                </c:pt>
                <c:pt idx="12">
                  <c:v>Темиртауский ВМК</c:v>
                </c:pt>
                <c:pt idx="13">
                  <c:v>ЧУ Алтайский ВК</c:v>
                </c:pt>
                <c:pt idx="14">
                  <c:v>ВМК СКО</c:v>
                </c:pt>
                <c:pt idx="15">
                  <c:v>ВМК г.Астана</c:v>
                </c:pt>
                <c:pt idx="16">
                  <c:v>Талдыкорганский ВМК</c:v>
                </c:pt>
                <c:pt idx="17">
                  <c:v>Костанайский ВМК</c:v>
                </c:pt>
                <c:pt idx="18">
                  <c:v>ВМК Авиценна г.Семей</c:v>
                </c:pt>
                <c:pt idx="19">
                  <c:v>ТОО "ВМК Меирбике"</c:v>
                </c:pt>
                <c:pt idx="20">
                  <c:v>ВМК г.Алматы</c:v>
                </c:pt>
                <c:pt idx="21">
                  <c:v>ТОО Высший колледж Мейір-Бейс</c:v>
                </c:pt>
                <c:pt idx="22">
                  <c:v>ГВМК Д.Калматаева г.Семей</c:v>
                </c:pt>
                <c:pt idx="23">
                  <c:v>Жетысайский ВМК</c:v>
                </c:pt>
                <c:pt idx="24">
                  <c:v>Кокшетауский ВМК</c:v>
                </c:pt>
                <c:pt idx="25">
                  <c:v>Карагандинский ВМ интерколледж</c:v>
                </c:pt>
                <c:pt idx="26">
                  <c:v>Усть-Каменогорский ВМК</c:v>
                </c:pt>
                <c:pt idx="27">
                  <c:v>ТОО Высший колледж Арыстанбаб</c:v>
                </c:pt>
                <c:pt idx="28">
                  <c:v>Жамбылский ВМК</c:v>
                </c:pt>
                <c:pt idx="29">
                  <c:v>Карагандинский высший сестринский колледж</c:v>
                </c:pt>
                <c:pt idx="30">
                  <c:v>НУО Казахстанско-российский ВМК</c:v>
                </c:pt>
                <c:pt idx="31">
                  <c:v>Высший колледж Абу Али Ибн Сина</c:v>
                </c:pt>
                <c:pt idx="32">
                  <c:v>Уральский ВМК "Максат"</c:v>
                </c:pt>
                <c:pt idx="33">
                  <c:v>ВМК "Тараз-Болашак"</c:v>
                </c:pt>
              </c:strCache>
            </c:strRef>
          </c:cat>
          <c:val>
            <c:numRef>
              <c:f>Лист1!$F$3:$F$36</c:f>
              <c:numCache>
                <c:formatCode>General</c:formatCode>
                <c:ptCount val="34"/>
                <c:pt idx="0">
                  <c:v>130.4</c:v>
                </c:pt>
                <c:pt idx="1">
                  <c:v>109.6</c:v>
                </c:pt>
                <c:pt idx="2">
                  <c:v>101</c:v>
                </c:pt>
                <c:pt idx="3">
                  <c:v>91</c:v>
                </c:pt>
                <c:pt idx="4">
                  <c:v>90</c:v>
                </c:pt>
                <c:pt idx="5">
                  <c:v>89.899999999999991</c:v>
                </c:pt>
                <c:pt idx="6">
                  <c:v>88.6</c:v>
                </c:pt>
                <c:pt idx="7">
                  <c:v>84.2</c:v>
                </c:pt>
                <c:pt idx="8">
                  <c:v>82</c:v>
                </c:pt>
                <c:pt idx="9">
                  <c:v>76.599999999999994</c:v>
                </c:pt>
                <c:pt idx="10">
                  <c:v>71.5</c:v>
                </c:pt>
                <c:pt idx="11">
                  <c:v>69.599999999999994</c:v>
                </c:pt>
                <c:pt idx="12">
                  <c:v>66.699999999999989</c:v>
                </c:pt>
                <c:pt idx="13">
                  <c:v>66.599999999999994</c:v>
                </c:pt>
                <c:pt idx="14">
                  <c:v>65.7</c:v>
                </c:pt>
                <c:pt idx="15">
                  <c:v>61.3</c:v>
                </c:pt>
                <c:pt idx="16">
                  <c:v>50.7</c:v>
                </c:pt>
                <c:pt idx="17">
                  <c:v>43.9</c:v>
                </c:pt>
                <c:pt idx="18">
                  <c:v>43.1</c:v>
                </c:pt>
                <c:pt idx="19">
                  <c:v>42.6</c:v>
                </c:pt>
                <c:pt idx="20">
                  <c:v>40</c:v>
                </c:pt>
                <c:pt idx="21">
                  <c:v>40</c:v>
                </c:pt>
                <c:pt idx="22">
                  <c:v>36.200000000000003</c:v>
                </c:pt>
                <c:pt idx="23">
                  <c:v>35.5</c:v>
                </c:pt>
                <c:pt idx="24">
                  <c:v>33</c:v>
                </c:pt>
                <c:pt idx="25">
                  <c:v>33</c:v>
                </c:pt>
                <c:pt idx="26">
                  <c:v>32.099999999999994</c:v>
                </c:pt>
                <c:pt idx="27">
                  <c:v>25.7</c:v>
                </c:pt>
                <c:pt idx="28">
                  <c:v>24.4</c:v>
                </c:pt>
                <c:pt idx="29">
                  <c:v>22.8</c:v>
                </c:pt>
                <c:pt idx="30">
                  <c:v>21.6</c:v>
                </c:pt>
                <c:pt idx="31">
                  <c:v>15.6</c:v>
                </c:pt>
                <c:pt idx="32">
                  <c:v>10.8</c:v>
                </c:pt>
                <c:pt idx="3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7F-4577-887D-B8E3DF278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1162431"/>
        <c:axId val="1051164095"/>
      </c:barChart>
      <c:catAx>
        <c:axId val="10511624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1164095"/>
        <c:crosses val="autoZero"/>
        <c:auto val="1"/>
        <c:lblAlgn val="ctr"/>
        <c:lblOffset val="100"/>
        <c:noMultiLvlLbl val="0"/>
      </c:catAx>
      <c:valAx>
        <c:axId val="105116409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51162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Востребованность выпускников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Лист2!$A$4:$A$11</c:f>
              <c:strCache>
                <c:ptCount val="8"/>
                <c:pt idx="0">
                  <c:v>МУК</c:v>
                </c:pt>
                <c:pt idx="1">
                  <c:v>ЗКМУ</c:v>
                </c:pt>
                <c:pt idx="2">
                  <c:v>МУС</c:v>
                </c:pt>
                <c:pt idx="3">
                  <c:v>МУА</c:v>
                </c:pt>
                <c:pt idx="4">
                  <c:v>КазНМУ</c:v>
                </c:pt>
                <c:pt idx="5">
                  <c:v>ЮКМА</c:v>
                </c:pt>
                <c:pt idx="6">
                  <c:v>КРМУ</c:v>
                </c:pt>
                <c:pt idx="7">
                  <c:v>ВШОЗ</c:v>
                </c:pt>
              </c:strCache>
            </c:strRef>
          </c:cat>
          <c:val>
            <c:numRef>
              <c:f>Лист2!$B$4:$B$11</c:f>
              <c:numCache>
                <c:formatCode>General</c:formatCode>
                <c:ptCount val="8"/>
                <c:pt idx="0">
                  <c:v>160.6</c:v>
                </c:pt>
                <c:pt idx="1">
                  <c:v>155.30000000000001</c:v>
                </c:pt>
                <c:pt idx="2">
                  <c:v>154.9</c:v>
                </c:pt>
                <c:pt idx="3">
                  <c:v>152.4</c:v>
                </c:pt>
                <c:pt idx="4">
                  <c:v>151.5</c:v>
                </c:pt>
                <c:pt idx="5">
                  <c:v>135.9</c:v>
                </c:pt>
                <c:pt idx="6">
                  <c:v>118.9</c:v>
                </c:pt>
                <c:pt idx="7">
                  <c:v>73.400000000000006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9-4111-AC42-81B30D889A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87289856"/>
        <c:axId val="1799760128"/>
      </c:barChart>
      <c:catAx>
        <c:axId val="1487289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9760128"/>
        <c:crosses val="autoZero"/>
        <c:auto val="1"/>
        <c:lblAlgn val="ctr"/>
        <c:lblOffset val="100"/>
        <c:noMultiLvlLbl val="0"/>
      </c:catAx>
      <c:valAx>
        <c:axId val="1799760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8728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Интернационализация</a:t>
            </a:r>
            <a:r>
              <a:rPr lang="ru-RU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медицинского образования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065483903119705"/>
          <c:y val="0.19499999999999995"/>
          <c:w val="0.86282315976325741"/>
          <c:h val="0.75916666666666666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8"/>
              <c:pt idx="0">
                <c:v>КРМУ</c:v>
              </c:pt>
              <c:pt idx="1">
                <c:v>ЮКМА</c:v>
              </c:pt>
              <c:pt idx="2">
                <c:v>МУС</c:v>
              </c:pt>
              <c:pt idx="3">
                <c:v>ЗКМУ</c:v>
              </c:pt>
              <c:pt idx="4">
                <c:v>МУА</c:v>
              </c:pt>
              <c:pt idx="5">
                <c:v>МУК</c:v>
              </c:pt>
              <c:pt idx="6">
                <c:v>ВШОЗ</c:v>
              </c:pt>
              <c:pt idx="7">
                <c:v>КазНМУ</c:v>
              </c:pt>
            </c:strLit>
          </c:cat>
          <c:val>
            <c:numLit>
              <c:formatCode>General</c:formatCode>
              <c:ptCount val="8"/>
              <c:pt idx="0">
                <c:v>25.47</c:v>
              </c:pt>
              <c:pt idx="1">
                <c:v>56.92</c:v>
              </c:pt>
              <c:pt idx="2">
                <c:v>62.51</c:v>
              </c:pt>
              <c:pt idx="3">
                <c:v>69.290000000000006</c:v>
              </c:pt>
              <c:pt idx="4">
                <c:v>69.88</c:v>
              </c:pt>
              <c:pt idx="5">
                <c:v>76.44</c:v>
              </c:pt>
              <c:pt idx="6">
                <c:v>78.95</c:v>
              </c:pt>
              <c:pt idx="7">
                <c:v>118.7</c:v>
              </c:pt>
            </c:numLit>
          </c:val>
          <c:extLst>
            <c:ext xmlns:c16="http://schemas.microsoft.com/office/drawing/2014/chart" uri="{C3380CC4-5D6E-409C-BE32-E72D297353CC}">
              <c16:uniqueId val="{00000000-77F5-40E6-BC9E-65DA6E67C0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508235984"/>
        <c:axId val="1238390000"/>
      </c:barChart>
      <c:catAx>
        <c:axId val="1508235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8390000"/>
        <c:crosses val="autoZero"/>
        <c:auto val="1"/>
        <c:lblAlgn val="ctr"/>
        <c:lblOffset val="100"/>
        <c:noMultiLvlLbl val="0"/>
      </c:catAx>
      <c:valAx>
        <c:axId val="1238390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823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профессорско -преподавательского состава</a:t>
            </a:r>
          </a:p>
        </c:rich>
      </c:tx>
      <c:layout>
        <c:manualLayout>
          <c:xMode val="edge"/>
          <c:yMode val="edge"/>
          <c:x val="0.1115667528854719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105668052836408"/>
          <c:y val="0.1840448068991376"/>
          <c:w val="0.86232504965917378"/>
          <c:h val="0.74373984501937263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8"/>
              <c:pt idx="0">
                <c:v>МУС</c:v>
              </c:pt>
              <c:pt idx="1">
                <c:v>ВШОЗ</c:v>
              </c:pt>
              <c:pt idx="2">
                <c:v>КРМУ</c:v>
              </c:pt>
              <c:pt idx="3">
                <c:v>ЗКМУ</c:v>
              </c:pt>
              <c:pt idx="4">
                <c:v>ЮКМА</c:v>
              </c:pt>
              <c:pt idx="5">
                <c:v>МУА</c:v>
              </c:pt>
              <c:pt idx="6">
                <c:v>МУК</c:v>
              </c:pt>
              <c:pt idx="7">
                <c:v>КазНМУ</c:v>
              </c:pt>
            </c:strLit>
          </c:cat>
          <c:val>
            <c:numLit>
              <c:formatCode>General</c:formatCode>
              <c:ptCount val="8"/>
              <c:pt idx="0">
                <c:v>45.655000000000001</c:v>
              </c:pt>
              <c:pt idx="1">
                <c:v>68.22</c:v>
              </c:pt>
              <c:pt idx="2">
                <c:v>70.355000000000004</c:v>
              </c:pt>
              <c:pt idx="3">
                <c:v>75.55</c:v>
              </c:pt>
              <c:pt idx="4">
                <c:v>87.74</c:v>
              </c:pt>
              <c:pt idx="5">
                <c:v>92.15</c:v>
              </c:pt>
              <c:pt idx="6">
                <c:v>97.72</c:v>
              </c:pt>
              <c:pt idx="7">
                <c:v>112.45</c:v>
              </c:pt>
            </c:numLit>
          </c:val>
          <c:extLst>
            <c:ext xmlns:c16="http://schemas.microsoft.com/office/drawing/2014/chart" uri="{C3380CC4-5D6E-409C-BE32-E72D297353CC}">
              <c16:uniqueId val="{00000000-90DE-4966-A88A-C4E8C730E3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518965296"/>
        <c:axId val="1238417280"/>
      </c:barChart>
      <c:catAx>
        <c:axId val="151896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8417280"/>
        <c:crosses val="autoZero"/>
        <c:auto val="1"/>
        <c:lblAlgn val="ctr"/>
        <c:lblOffset val="100"/>
        <c:noMultiLvlLbl val="0"/>
      </c:catAx>
      <c:valAx>
        <c:axId val="12384172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1896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584346207451671E-2"/>
          <c:y val="3.3008330054946938E-2"/>
          <c:w val="0.94993418334123558"/>
          <c:h val="0.8951535407163776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5901328273244783E-3"/>
                  <c:y val="-4.316546762589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96-4130-BCFF-0BF28645BA6A}"/>
                </c:ext>
              </c:extLst>
            </c:dLbl>
            <c:dLbl>
              <c:idx val="1"/>
              <c:layout>
                <c:manualLayout>
                  <c:x val="1.0120177103099304E-2"/>
                  <c:y val="-2.3980815347721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96-4130-BCFF-0BF28645BA6A}"/>
                </c:ext>
              </c:extLst>
            </c:dLbl>
            <c:dLbl>
              <c:idx val="2"/>
              <c:layout>
                <c:manualLayout>
                  <c:x val="0"/>
                  <c:y val="-3.836930455635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96-4130-BCFF-0BF28645BA6A}"/>
                </c:ext>
              </c:extLst>
            </c:dLbl>
            <c:dLbl>
              <c:idx val="3"/>
              <c:layout>
                <c:manualLayout>
                  <c:x val="-7.5901328273244783E-3"/>
                  <c:y val="-4.316546762589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96-4130-BCFF-0BF28645BA6A}"/>
                </c:ext>
              </c:extLst>
            </c:dLbl>
            <c:dLbl>
              <c:idx val="4"/>
              <c:layout>
                <c:manualLayout>
                  <c:x val="0"/>
                  <c:y val="-3.3573141486810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96-4130-BCFF-0BF28645BA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Рейтинг!$C$14:$C$18</c:f>
              <c:strCache>
                <c:ptCount val="5"/>
                <c:pt idx="0">
                  <c:v>МКТУ</c:v>
                </c:pt>
                <c:pt idx="1">
                  <c:v>КазНУ</c:v>
                </c:pt>
                <c:pt idx="2">
                  <c:v>КУ Уалиханова</c:v>
                </c:pt>
                <c:pt idx="3">
                  <c:v>СКУ Козыбаева</c:v>
                </c:pt>
                <c:pt idx="4">
                  <c:v>КОУ</c:v>
                </c:pt>
              </c:strCache>
            </c:strRef>
          </c:cat>
          <c:val>
            <c:numRef>
              <c:f>Рейтинг!$D$14:$D$18</c:f>
              <c:numCache>
                <c:formatCode>0.0</c:formatCode>
                <c:ptCount val="5"/>
                <c:pt idx="0">
                  <c:v>300.7</c:v>
                </c:pt>
                <c:pt idx="1">
                  <c:v>209.8</c:v>
                </c:pt>
                <c:pt idx="2">
                  <c:v>205.7</c:v>
                </c:pt>
                <c:pt idx="3">
                  <c:v>152.30000000000001</c:v>
                </c:pt>
                <c:pt idx="4">
                  <c:v>117.2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96-4130-BCFF-0BF28645BA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6993599"/>
        <c:axId val="1112576287"/>
        <c:axId val="0"/>
      </c:bar3DChart>
      <c:catAx>
        <c:axId val="1006993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12576287"/>
        <c:crosses val="autoZero"/>
        <c:auto val="1"/>
        <c:lblAlgn val="ctr"/>
        <c:lblOffset val="100"/>
        <c:noMultiLvlLbl val="0"/>
      </c:catAx>
      <c:valAx>
        <c:axId val="1112576287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06993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подготовки по программам медицинского образования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Лист1!$D$3:$D$7</c:f>
              <c:strCache>
                <c:ptCount val="5"/>
                <c:pt idx="0">
                  <c:v>КОУ</c:v>
                </c:pt>
                <c:pt idx="1">
                  <c:v>КУ Уалиханова</c:v>
                </c:pt>
                <c:pt idx="2">
                  <c:v>СКУ Козыбаева</c:v>
                </c:pt>
                <c:pt idx="3">
                  <c:v>КазНУ</c:v>
                </c:pt>
                <c:pt idx="4">
                  <c:v>МКТУ</c:v>
                </c:pt>
              </c:strCache>
            </c:strRef>
          </c:cat>
          <c:val>
            <c:numRef>
              <c:f>Лист1!$E$3:$E$7</c:f>
              <c:numCache>
                <c:formatCode>General</c:formatCode>
                <c:ptCount val="5"/>
                <c:pt idx="0">
                  <c:v>21.3</c:v>
                </c:pt>
                <c:pt idx="1">
                  <c:v>24.9</c:v>
                </c:pt>
                <c:pt idx="2">
                  <c:v>19.399999999999999</c:v>
                </c:pt>
                <c:pt idx="3">
                  <c:v>45.8</c:v>
                </c:pt>
                <c:pt idx="4">
                  <c:v>73.36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40-41C2-9246-0166AAA2EE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0614592"/>
        <c:axId val="1459726736"/>
        <c:axId val="0"/>
      </c:bar3DChart>
      <c:catAx>
        <c:axId val="129061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9726736"/>
        <c:crosses val="autoZero"/>
        <c:auto val="1"/>
        <c:lblAlgn val="ctr"/>
        <c:lblOffset val="100"/>
        <c:noMultiLvlLbl val="0"/>
      </c:catAx>
      <c:valAx>
        <c:axId val="1459726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061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профессорско-преподавательного</a:t>
            </a:r>
            <a:r>
              <a:rPr lang="ru-RU" b="1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</a:t>
            </a:r>
            <a:endParaRPr lang="ru-RU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Лист2!$G$14:$G$18</c:f>
              <c:strCache>
                <c:ptCount val="5"/>
                <c:pt idx="0">
                  <c:v>КОУ</c:v>
                </c:pt>
                <c:pt idx="1">
                  <c:v>КУ Уалиханова</c:v>
                </c:pt>
                <c:pt idx="2">
                  <c:v>СКУ Козыбаева</c:v>
                </c:pt>
                <c:pt idx="3">
                  <c:v>КазНУ</c:v>
                </c:pt>
                <c:pt idx="4">
                  <c:v>МКТУ</c:v>
                </c:pt>
              </c:strCache>
            </c:strRef>
          </c:cat>
          <c:val>
            <c:numRef>
              <c:f>Лист2!$H$14:$H$18</c:f>
              <c:numCache>
                <c:formatCode>General</c:formatCode>
                <c:ptCount val="5"/>
                <c:pt idx="0">
                  <c:v>57.4</c:v>
                </c:pt>
                <c:pt idx="1">
                  <c:v>113.3</c:v>
                </c:pt>
                <c:pt idx="2">
                  <c:v>51.9</c:v>
                </c:pt>
                <c:pt idx="3">
                  <c:v>44</c:v>
                </c:pt>
                <c:pt idx="4">
                  <c:v>64.2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8-4E48-A3B9-E27D7D4392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0614592"/>
        <c:axId val="1410438336"/>
        <c:axId val="0"/>
      </c:bar3DChart>
      <c:catAx>
        <c:axId val="129061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0438336"/>
        <c:crosses val="autoZero"/>
        <c:auto val="1"/>
        <c:lblAlgn val="ctr"/>
        <c:lblOffset val="100"/>
        <c:noMultiLvlLbl val="0"/>
      </c:catAx>
      <c:valAx>
        <c:axId val="1410438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061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474471678435154E-2"/>
                  <c:y val="-0.407880549266105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D0-4DB4-9F18-E5544C382DA7}"/>
                </c:ext>
              </c:extLst>
            </c:dLbl>
            <c:dLbl>
              <c:idx val="1"/>
              <c:layout>
                <c:manualLayout>
                  <c:x val="2.2948938611589212E-3"/>
                  <c:y val="-0.365461847389558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D0-4DB4-9F18-E5544C382DA7}"/>
                </c:ext>
              </c:extLst>
            </c:dLbl>
            <c:dLbl>
              <c:idx val="2"/>
              <c:layout>
                <c:manualLayout>
                  <c:x val="4.5898280572071347E-3"/>
                  <c:y val="-0.33559122706228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D0-4DB4-9F18-E5544C382DA7}"/>
                </c:ext>
              </c:extLst>
            </c:dLbl>
            <c:dLbl>
              <c:idx val="3"/>
              <c:layout>
                <c:manualLayout>
                  <c:x val="1.1474471678435154E-2"/>
                  <c:y val="-0.34131368772036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D0-4DB4-9F18-E5544C382DA7}"/>
                </c:ext>
              </c:extLst>
            </c:dLbl>
            <c:dLbl>
              <c:idx val="4"/>
              <c:layout>
                <c:manualLayout>
                  <c:x val="1.3769287242456038E-2"/>
                  <c:y val="-0.337297601748279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D0-4DB4-9F18-E5544C382DA7}"/>
                </c:ext>
              </c:extLst>
            </c:dLbl>
            <c:dLbl>
              <c:idx val="5"/>
              <c:layout>
                <c:manualLayout>
                  <c:x val="1.3769363166953444E-2"/>
                  <c:y val="-0.30923694779116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D0-4DB4-9F18-E5544C382DA7}"/>
                </c:ext>
              </c:extLst>
            </c:dLbl>
            <c:dLbl>
              <c:idx val="6"/>
              <c:layout>
                <c:manualLayout>
                  <c:x val="-1.8826428209078906E-3"/>
                  <c:y val="-0.2730406767823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D0-4DB4-9F18-E5544C382DA7}"/>
                </c:ext>
              </c:extLst>
            </c:dLbl>
            <c:dLbl>
              <c:idx val="7"/>
              <c:layout>
                <c:manualLayout>
                  <c:x val="-2.0618483613918007E-4"/>
                  <c:y val="-0.2759019071113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D0-4DB4-9F18-E5544C382DA7}"/>
                </c:ext>
              </c:extLst>
            </c:dLbl>
            <c:dLbl>
              <c:idx val="8"/>
              <c:layout>
                <c:manualLayout>
                  <c:x val="-8.4145136190700127E-17"/>
                  <c:y val="-0.265060240963855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D0-4DB4-9F18-E5544C382DA7}"/>
                </c:ext>
              </c:extLst>
            </c:dLbl>
            <c:dLbl>
              <c:idx val="9"/>
              <c:layout>
                <c:manualLayout>
                  <c:x val="-8.4145136190700127E-17"/>
                  <c:y val="-0.21285140562248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D0-4DB4-9F18-E5544C382DA7}"/>
                </c:ext>
              </c:extLst>
            </c:dLbl>
            <c:dLbl>
              <c:idx val="10"/>
              <c:layout>
                <c:manualLayout>
                  <c:x val="4.5897877223177582E-3"/>
                  <c:y val="-0.2088353413654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D0-4DB4-9F18-E5544C382DA7}"/>
                </c:ext>
              </c:extLst>
            </c:dLbl>
            <c:dLbl>
              <c:idx val="11"/>
              <c:layout>
                <c:manualLayout>
                  <c:x val="6.8846815834765962E-3"/>
                  <c:y val="-0.20080321285140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3D0-4DB4-9F18-E5544C382DA7}"/>
                </c:ext>
              </c:extLst>
            </c:dLbl>
            <c:dLbl>
              <c:idx val="12"/>
              <c:layout>
                <c:manualLayout>
                  <c:x val="6.8846815834765962E-3"/>
                  <c:y val="-0.188755020080321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3D0-4DB4-9F18-E5544C382D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СВОД!$C$35:$C$47</c:f>
              <c:strCache>
                <c:ptCount val="13"/>
                <c:pt idx="0">
                  <c:v>НЦНХ</c:v>
                </c:pt>
                <c:pt idx="1">
                  <c:v>НЦПиДХ</c:v>
                </c:pt>
                <c:pt idx="2">
                  <c:v>UMC</c:v>
                </c:pt>
                <c:pt idx="3">
                  <c:v>ННЦОТ</c:v>
                </c:pt>
                <c:pt idx="4">
                  <c:v>ННКЦ</c:v>
                </c:pt>
                <c:pt idx="5">
                  <c:v>ННЦТиО</c:v>
                </c:pt>
                <c:pt idx="6">
                  <c:v>НЦУ</c:v>
                </c:pt>
                <c:pt idx="7">
                  <c:v>КазНЦДиИЗ</c:v>
                </c:pt>
                <c:pt idx="8">
                  <c:v>НИИКиВБ</c:v>
                </c:pt>
                <c:pt idx="9">
                  <c:v>ННЦХ </c:v>
                </c:pt>
                <c:pt idx="10">
                  <c:v>НЦАГиП</c:v>
                </c:pt>
                <c:pt idx="11">
                  <c:v>КазНИИОР</c:v>
                </c:pt>
                <c:pt idx="12">
                  <c:v>НИИГБ</c:v>
                </c:pt>
              </c:strCache>
            </c:strRef>
          </c:cat>
          <c:val>
            <c:numRef>
              <c:f>СВОД!$D$35:$D$47</c:f>
              <c:numCache>
                <c:formatCode>0.0</c:formatCode>
                <c:ptCount val="13"/>
                <c:pt idx="0">
                  <c:v>391.9</c:v>
                </c:pt>
                <c:pt idx="1">
                  <c:v>340</c:v>
                </c:pt>
                <c:pt idx="2">
                  <c:v>321.10000000000002</c:v>
                </c:pt>
                <c:pt idx="3">
                  <c:v>314.10000000000002</c:v>
                </c:pt>
                <c:pt idx="4">
                  <c:v>312.10000000000002</c:v>
                </c:pt>
                <c:pt idx="5">
                  <c:v>294.5</c:v>
                </c:pt>
                <c:pt idx="6">
                  <c:v>252.2</c:v>
                </c:pt>
                <c:pt idx="7">
                  <c:v>242.2</c:v>
                </c:pt>
                <c:pt idx="8">
                  <c:v>241.6</c:v>
                </c:pt>
                <c:pt idx="9">
                  <c:v>187.7</c:v>
                </c:pt>
                <c:pt idx="10">
                  <c:v>184</c:v>
                </c:pt>
                <c:pt idx="11">
                  <c:v>172.7</c:v>
                </c:pt>
                <c:pt idx="12">
                  <c:v>163.99700000000001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D0-4DB4-9F18-E5544C382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5190687"/>
        <c:axId val="553380815"/>
        <c:axId val="0"/>
      </c:bar3DChart>
      <c:catAx>
        <c:axId val="48519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53380815"/>
        <c:crosses val="autoZero"/>
        <c:auto val="1"/>
        <c:lblAlgn val="ctr"/>
        <c:lblOffset val="100"/>
        <c:noMultiLvlLbl val="0"/>
      </c:catAx>
      <c:valAx>
        <c:axId val="55338081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8519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0.27281</cdr:x>
      <cdr:y>0.08796</cdr:y>
    </cdr:from>
    <cdr:to>
      <cdr:x>0.28809</cdr:x>
      <cdr:y>0.86536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B40A8401-76C6-8BC9-C7E2-BC9F705D41F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81127" y="241300"/>
          <a:ext cx="82959" cy="213256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0.70748</cdr:x>
      <cdr:y>0.10185</cdr:y>
    </cdr:from>
    <cdr:to>
      <cdr:x>0.72105</cdr:x>
      <cdr:y>0.87925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97A88F54-B5B6-5BB8-825A-5BD1FDFB59B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H="1">
          <a:off x="3841110" y="279400"/>
          <a:ext cx="73664" cy="213256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0.81509</cdr:x>
      <cdr:y>0.09259</cdr:y>
    </cdr:from>
    <cdr:to>
      <cdr:x>0.82865</cdr:x>
      <cdr:y>0.86999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F741CD69-0B28-E674-6987-8AE17571C01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H="1">
          <a:off x="4425310" y="254000"/>
          <a:ext cx="73664" cy="213256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0.24541</cdr:x>
      <cdr:y>0.0625</cdr:y>
    </cdr:from>
    <cdr:to>
      <cdr:x>0.25598</cdr:x>
      <cdr:y>0.85143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A2369E37-0174-B505-1464-E853250ADF1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H="1">
          <a:off x="1231891" y="171451"/>
          <a:ext cx="53038" cy="21641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0.57611</cdr:x>
      <cdr:y>0.10069</cdr:y>
    </cdr:from>
    <cdr:to>
      <cdr:x>0.58612</cdr:x>
      <cdr:y>0.84843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AB5EDA6D-8CC6-DF83-15AC-65BD51DEBA5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H="1">
          <a:off x="2891869" y="276225"/>
          <a:ext cx="50269" cy="2051199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0.38591</cdr:x>
      <cdr:y>0.0352</cdr:y>
    </cdr:from>
    <cdr:to>
      <cdr:x>0.39799</cdr:x>
      <cdr:y>0.77347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26FB40B-5EFE-7468-6893-3CCEDA0F51D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135645" y="111318"/>
          <a:ext cx="66867" cy="233462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0.65892</cdr:x>
      <cdr:y>0.04777</cdr:y>
    </cdr:from>
    <cdr:to>
      <cdr:x>0.67242</cdr:x>
      <cdr:y>0.78016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723BB62D-9401-131D-1DC3-078435C0EB0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646492" y="151075"/>
          <a:ext cx="74720" cy="231603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D80A5-3298-4DC2-A4AD-7594CE2E892C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DAFFD-6C8D-4A4D-9357-C148C3B0A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20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1DAFFD-6C8D-4A4D-9357-C148C3B0A7B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44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E9B4A-95D5-4CDC-52B1-A615C57BA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48A5DB-F856-EED4-AD94-4B450E785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E1160-D0C5-E711-BC1E-CEC56A62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11C421-FB7D-70D6-2D35-FCC7A075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D1991B-0BAC-7E00-233A-B0C0DBC1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4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5508E-22E6-92AB-8F55-B67C09F72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5244160-CA9A-A833-3631-4D923CCFA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105D90-4444-751A-7DD8-EA21792F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C3CCBA-1C58-A78F-2455-F10EB4DE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29FD8-48E9-DAC4-6DE4-48B7A074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52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72DA3E9-CF60-1C68-EC83-DCD927B2A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420222-AD27-B79C-D092-D6568531D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021F6E-B3F1-2FEF-B8D8-FEE6C09A1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A7A27E-950C-A776-D94D-FD82C930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DF7EC4-B457-0C74-2118-0A58F1B1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07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6AF84-C988-6826-C107-977786A0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79D058-EC6B-7EE8-3D34-3ECD8D41A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5EC99F-6CB9-B101-16D8-75C91229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B40A27-39D8-970F-0423-589595B9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FCE4D2-2313-419B-1429-6C06E548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18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26D7C-5068-D4F8-53A9-D868A1B6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D22A35-8288-10AD-6A88-95BD01714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F62F-96DC-4F4B-E4B8-26FFEA11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E4975B-2EAA-69D4-6785-347DFD39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7CB9B-70DF-C57A-2B85-97A03826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8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87E0E-24AD-F3FA-E456-922A8E9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D26DB8-4602-2FE7-264B-E0D8C5972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7536F8-45DD-0C11-CD5B-5737B2E4F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FB4B67-C9A1-69D9-0131-CF661D6A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694D7-489B-A58C-C2F1-348F761A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17DA08-8E16-630E-D8D8-9BAF214C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97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3C909-EE98-CE4A-5F4D-C8D0E4B7A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1CD8B3-9C86-D018-2E6F-334AA1BE9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6E64B8-D036-7BF5-5C72-D603E069D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D2F86F-2809-A497-2099-652FECC3D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046FDF-A3E1-9987-37B8-43B6C27CB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2C086F-527C-9398-81FB-175E5BB1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780547-465E-3B82-F8AB-871BA419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FE9D08-B4ED-F3C8-A7EC-8D0D5268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5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B8547-FDDC-1715-667B-E61EBF14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E0E4AC-E873-1D3C-0E7C-3AA0C2D7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E220D3-97DC-DADD-71AB-A00403C41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316B1A-09C5-4FF2-C42D-F23BBFA6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43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3A16CB-AC35-FB2C-7BD3-BF2ED4F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58B601-7C44-894D-293F-987D61C1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442E85-8849-4A5E-BA32-94ADDBDE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7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598E0-8EB0-B1CB-BFB7-13A03B2D5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1FC4B9-338E-3302-D9F2-1FA9942BB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CC080F-4F84-DD39-0270-79AD4754E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6C7A1D-B1FE-1F25-058C-DCC88116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F2CE3C-1BB1-5C31-5956-BDADB4CE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728D-75B9-87E5-A4AB-57F6D766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49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E8AA3-C41A-EBE9-FDE7-77C1C7530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70EB60A-AA7A-584D-9EF1-4463C9B22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13F6EC-CCF9-2440-A9D6-E2BE08A8C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9FFE76-E6C8-C3DC-CD85-CE7C778B6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24577F-2CFE-856A-067F-B505883B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ACF9CC-05F6-130C-6065-C4DD666C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5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23617-1C5B-1BED-BCD3-2D127CAEA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59D544-CB8E-21C4-8552-5E55A2C73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8F36E2-CBCD-1EDF-2460-AD85DF407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4DBE-9BE1-48E3-887E-DCCD159EA812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E33AE1-1804-D88E-3D60-8C3EE277F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F4CAD-D3A8-3066-96D0-97B706718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69E0-444F-4910-B5B4-2D8CECC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3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AE368-FAC8-9B95-1CE2-C43C0D406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112" y="1767190"/>
            <a:ext cx="10052304" cy="3980366"/>
          </a:xfrm>
        </p:spPr>
        <p:txBody>
          <a:bodyPr>
            <a:noAutofit/>
          </a:bodyPr>
          <a:lstStyle/>
          <a:p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Рейтинговая оценка образовательной деятельности медицинских ВУЗов,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медицинских </a:t>
            </a:r>
            <a:r>
              <a:rPr lang="ru-RU" sz="40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факультетов многопрофильных ВУЗов,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колледжей и Высших медицинских колледжей, НИИ, НЦ </a:t>
            </a: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по итогам </a:t>
            </a:r>
            <a:b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2022-2023 учебного года</a:t>
            </a:r>
            <a:b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5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2FF9D7D-AFB0-4E8A-01B9-6C3C840E0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848" y="164590"/>
            <a:ext cx="4535424" cy="26426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CCF65F-E66B-D405-D0C1-B77C10262960}"/>
              </a:ext>
            </a:extLst>
          </p:cNvPr>
          <p:cNvSpPr txBox="1"/>
          <p:nvPr/>
        </p:nvSpPr>
        <p:spPr>
          <a:xfrm>
            <a:off x="5897880" y="370209"/>
            <a:ext cx="5831056" cy="2231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(150 - 200 баллов) не достигнут ни одной организацией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(свыше 100 - 150) – только у МКТУ,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 2х ВУЗах: СКУ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Козыбаева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КазНУ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самый низкий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КУ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Уалиханова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КОУ, сумма баллов в которых менее 50.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636D38F-C678-4A5C-BF59-08D019397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4888"/>
              </p:ext>
            </p:extLst>
          </p:nvPr>
        </p:nvGraphicFramePr>
        <p:xfrm>
          <a:off x="472668" y="2876703"/>
          <a:ext cx="11256268" cy="3401868"/>
        </p:xfrm>
        <a:graphic>
          <a:graphicData uri="http://schemas.openxmlformats.org/drawingml/2006/table">
            <a:tbl>
              <a:tblPr firstRow="1" firstCol="1" bandRow="1"/>
              <a:tblGrid>
                <a:gridCol w="302655">
                  <a:extLst>
                    <a:ext uri="{9D8B030D-6E8A-4147-A177-3AD203B41FA5}">
                      <a16:colId xmlns:a16="http://schemas.microsoft.com/office/drawing/2014/main" val="586373465"/>
                    </a:ext>
                  </a:extLst>
                </a:gridCol>
                <a:gridCol w="1250053">
                  <a:extLst>
                    <a:ext uri="{9D8B030D-6E8A-4147-A177-3AD203B41FA5}">
                      <a16:colId xmlns:a16="http://schemas.microsoft.com/office/drawing/2014/main" val="199219768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59375845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36447651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2477272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564644195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222096688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20429842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803553805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69686774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07023156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94218127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93111980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96059464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2887353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4602575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88692188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73145732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915971121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93510707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822410804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84746004"/>
                    </a:ext>
                  </a:extLst>
                </a:gridCol>
              </a:tblGrid>
              <a:tr h="46085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бакалавриата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интернатуры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Выпускники программ магистратуры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докторантуры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резидентуры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удовлетворенности работодателей     10 баллов × I2.11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40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413349"/>
                  </a:ext>
                </a:extLst>
              </a:tr>
              <a:tr h="132388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1536" marR="51536" marT="0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1536" marR="51536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         0,25 баллов × I2.1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0,8 баллов × I2.2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 в организациях здравоохранения  0,25 баллов × I2.3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0,8 баллов × I2.4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0,2 баллов ×  I2.5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   1,2 баллов × I2.6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трудоустроенные в организациях здравоохранения              0,2 балла × I2.7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           0,2 балла × I2.9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63366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701312"/>
                  </a:ext>
                </a:extLst>
              </a:tr>
              <a:tr h="206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Болашак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0638"/>
                  </a:ext>
                </a:extLst>
              </a:tr>
              <a:tr h="196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КОУ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41,8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834964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 Уалиханова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71,34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77842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 Козыбаева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152,1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51,5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4312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378,3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48689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МКТУ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514,3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141,0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9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0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id="{673B7FDC-901E-B0D5-246C-FE8D60525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389" y="542280"/>
            <a:ext cx="4865030" cy="26855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CC03FE2-C72C-71FF-8E93-4AE104C4277B}"/>
              </a:ext>
            </a:extLst>
          </p:cNvPr>
          <p:cNvSpPr txBox="1"/>
          <p:nvPr/>
        </p:nvSpPr>
        <p:spPr>
          <a:xfrm>
            <a:off x="5967984" y="739925"/>
            <a:ext cx="469489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видно на рисунке, вклад многопрофильных университетов в интернационализацию медицинского образования практически отсутствует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DBAEE6A2-C52A-3046-C741-C6D865C06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796457"/>
              </p:ext>
            </p:extLst>
          </p:nvPr>
        </p:nvGraphicFramePr>
        <p:xfrm>
          <a:off x="353784" y="3227832"/>
          <a:ext cx="11387111" cy="3356620"/>
        </p:xfrm>
        <a:graphic>
          <a:graphicData uri="http://schemas.openxmlformats.org/drawingml/2006/table">
            <a:tbl>
              <a:tblPr firstRow="1" firstCol="1" bandRow="1"/>
              <a:tblGrid>
                <a:gridCol w="231432">
                  <a:extLst>
                    <a:ext uri="{9D8B030D-6E8A-4147-A177-3AD203B41FA5}">
                      <a16:colId xmlns:a16="http://schemas.microsoft.com/office/drawing/2014/main" val="4250237554"/>
                    </a:ext>
                  </a:extLst>
                </a:gridCol>
                <a:gridCol w="1340148">
                  <a:extLst>
                    <a:ext uri="{9D8B030D-6E8A-4147-A177-3AD203B41FA5}">
                      <a16:colId xmlns:a16="http://schemas.microsoft.com/office/drawing/2014/main" val="906170043"/>
                    </a:ext>
                  </a:extLst>
                </a:gridCol>
                <a:gridCol w="483456">
                  <a:extLst>
                    <a:ext uri="{9D8B030D-6E8A-4147-A177-3AD203B41FA5}">
                      <a16:colId xmlns:a16="http://schemas.microsoft.com/office/drawing/2014/main" val="447946967"/>
                    </a:ext>
                  </a:extLst>
                </a:gridCol>
                <a:gridCol w="529700">
                  <a:extLst>
                    <a:ext uri="{9D8B030D-6E8A-4147-A177-3AD203B41FA5}">
                      <a16:colId xmlns:a16="http://schemas.microsoft.com/office/drawing/2014/main" val="4133179498"/>
                    </a:ext>
                  </a:extLst>
                </a:gridCol>
                <a:gridCol w="483456">
                  <a:extLst>
                    <a:ext uri="{9D8B030D-6E8A-4147-A177-3AD203B41FA5}">
                      <a16:colId xmlns:a16="http://schemas.microsoft.com/office/drawing/2014/main" val="3638422544"/>
                    </a:ext>
                  </a:extLst>
                </a:gridCol>
                <a:gridCol w="482754">
                  <a:extLst>
                    <a:ext uri="{9D8B030D-6E8A-4147-A177-3AD203B41FA5}">
                      <a16:colId xmlns:a16="http://schemas.microsoft.com/office/drawing/2014/main" val="572972871"/>
                    </a:ext>
                  </a:extLst>
                </a:gridCol>
                <a:gridCol w="416191">
                  <a:extLst>
                    <a:ext uri="{9D8B030D-6E8A-4147-A177-3AD203B41FA5}">
                      <a16:colId xmlns:a16="http://schemas.microsoft.com/office/drawing/2014/main" val="3076821946"/>
                    </a:ext>
                  </a:extLst>
                </a:gridCol>
                <a:gridCol w="482754">
                  <a:extLst>
                    <a:ext uri="{9D8B030D-6E8A-4147-A177-3AD203B41FA5}">
                      <a16:colId xmlns:a16="http://schemas.microsoft.com/office/drawing/2014/main" val="2229702107"/>
                    </a:ext>
                  </a:extLst>
                </a:gridCol>
                <a:gridCol w="416191">
                  <a:extLst>
                    <a:ext uri="{9D8B030D-6E8A-4147-A177-3AD203B41FA5}">
                      <a16:colId xmlns:a16="http://schemas.microsoft.com/office/drawing/2014/main" val="3941023441"/>
                    </a:ext>
                  </a:extLst>
                </a:gridCol>
                <a:gridCol w="482754">
                  <a:extLst>
                    <a:ext uri="{9D8B030D-6E8A-4147-A177-3AD203B41FA5}">
                      <a16:colId xmlns:a16="http://schemas.microsoft.com/office/drawing/2014/main" val="1782916165"/>
                    </a:ext>
                  </a:extLst>
                </a:gridCol>
                <a:gridCol w="425299">
                  <a:extLst>
                    <a:ext uri="{9D8B030D-6E8A-4147-A177-3AD203B41FA5}">
                      <a16:colId xmlns:a16="http://schemas.microsoft.com/office/drawing/2014/main" val="1496582636"/>
                    </a:ext>
                  </a:extLst>
                </a:gridCol>
                <a:gridCol w="482754">
                  <a:extLst>
                    <a:ext uri="{9D8B030D-6E8A-4147-A177-3AD203B41FA5}">
                      <a16:colId xmlns:a16="http://schemas.microsoft.com/office/drawing/2014/main" val="1949093006"/>
                    </a:ext>
                  </a:extLst>
                </a:gridCol>
                <a:gridCol w="425299">
                  <a:extLst>
                    <a:ext uri="{9D8B030D-6E8A-4147-A177-3AD203B41FA5}">
                      <a16:colId xmlns:a16="http://schemas.microsoft.com/office/drawing/2014/main" val="2958662044"/>
                    </a:ext>
                  </a:extLst>
                </a:gridCol>
                <a:gridCol w="482754">
                  <a:extLst>
                    <a:ext uri="{9D8B030D-6E8A-4147-A177-3AD203B41FA5}">
                      <a16:colId xmlns:a16="http://schemas.microsoft.com/office/drawing/2014/main" val="2549668972"/>
                    </a:ext>
                  </a:extLst>
                </a:gridCol>
                <a:gridCol w="429504">
                  <a:extLst>
                    <a:ext uri="{9D8B030D-6E8A-4147-A177-3AD203B41FA5}">
                      <a16:colId xmlns:a16="http://schemas.microsoft.com/office/drawing/2014/main" val="4136073807"/>
                    </a:ext>
                  </a:extLst>
                </a:gridCol>
                <a:gridCol w="490461">
                  <a:extLst>
                    <a:ext uri="{9D8B030D-6E8A-4147-A177-3AD203B41FA5}">
                      <a16:colId xmlns:a16="http://schemas.microsoft.com/office/drawing/2014/main" val="3610831213"/>
                    </a:ext>
                  </a:extLst>
                </a:gridCol>
                <a:gridCol w="599063">
                  <a:extLst>
                    <a:ext uri="{9D8B030D-6E8A-4147-A177-3AD203B41FA5}">
                      <a16:colId xmlns:a16="http://schemas.microsoft.com/office/drawing/2014/main" val="4259228038"/>
                    </a:ext>
                  </a:extLst>
                </a:gridCol>
                <a:gridCol w="490461">
                  <a:extLst>
                    <a:ext uri="{9D8B030D-6E8A-4147-A177-3AD203B41FA5}">
                      <a16:colId xmlns:a16="http://schemas.microsoft.com/office/drawing/2014/main" val="738362370"/>
                    </a:ext>
                  </a:extLst>
                </a:gridCol>
                <a:gridCol w="498868">
                  <a:extLst>
                    <a:ext uri="{9D8B030D-6E8A-4147-A177-3AD203B41FA5}">
                      <a16:colId xmlns:a16="http://schemas.microsoft.com/office/drawing/2014/main" val="1474073341"/>
                    </a:ext>
                  </a:extLst>
                </a:gridCol>
                <a:gridCol w="569722">
                  <a:extLst>
                    <a:ext uri="{9D8B030D-6E8A-4147-A177-3AD203B41FA5}">
                      <a16:colId xmlns:a16="http://schemas.microsoft.com/office/drawing/2014/main" val="1784435041"/>
                    </a:ext>
                  </a:extLst>
                </a:gridCol>
                <a:gridCol w="545027">
                  <a:extLst>
                    <a:ext uri="{9D8B030D-6E8A-4147-A177-3AD203B41FA5}">
                      <a16:colId xmlns:a16="http://schemas.microsoft.com/office/drawing/2014/main" val="719509280"/>
                    </a:ext>
                  </a:extLst>
                </a:gridCol>
                <a:gridCol w="599063">
                  <a:extLst>
                    <a:ext uri="{9D8B030D-6E8A-4147-A177-3AD203B41FA5}">
                      <a16:colId xmlns:a16="http://schemas.microsoft.com/office/drawing/2014/main" val="900919426"/>
                    </a:ext>
                  </a:extLst>
                </a:gridCol>
              </a:tblGrid>
              <a:tr h="91401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иностранных студентов, обучающихся в ВУЗе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студентов, обучающихся на английском языке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обучающихся, участвующих в программах академической мобильности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приглашенных зарубежных преподавателей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177922"/>
                  </a:ext>
                </a:extLst>
              </a:tr>
              <a:tr h="299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 баллов × I3.10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18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балл × I3.11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РК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ближнего зарубежья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дальнего зарубежья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балл ×I3.1  но не более 22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043231"/>
                  </a:ext>
                </a:extLst>
              </a:tr>
              <a:tr h="688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исх.            2 балла ×I3.4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26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вход.      1 балл ×I3.5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22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исх.        2 балла ×I3.6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18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вход.     5 баллов ×I3.7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исх.        25 баллов ×I3.8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15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вход.      25 баллов ×I3.9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91251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kern="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102725"/>
                  </a:ext>
                </a:extLst>
              </a:tr>
              <a:tr h="186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Болашак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874261"/>
                  </a:ext>
                </a:extLst>
              </a:tr>
              <a:tr h="195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552133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 Уалиханова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4,88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16,03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905205"/>
                  </a:ext>
                </a:extLst>
              </a:tr>
              <a:tr h="208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 Козыбаева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879839"/>
                  </a:ext>
                </a:extLst>
              </a:tr>
              <a:tr h="1860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29,50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00056"/>
                  </a:ext>
                </a:extLst>
              </a:tr>
              <a:tr h="211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МКТУ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16" marR="57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32,30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53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C3AFA68-58B4-B3FA-C92B-C82412F7C2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426627"/>
              </p:ext>
            </p:extLst>
          </p:nvPr>
        </p:nvGraphicFramePr>
        <p:xfrm>
          <a:off x="594364" y="211373"/>
          <a:ext cx="5597460" cy="2819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3175A3F-F38C-CBF2-EC4B-3FD69D530F3D}"/>
              </a:ext>
            </a:extLst>
          </p:cNvPr>
          <p:cNvSpPr txBox="1"/>
          <p:nvPr/>
        </p:nvSpPr>
        <p:spPr>
          <a:xfrm>
            <a:off x="6359720" y="356616"/>
            <a:ext cx="5113197" cy="2231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(150 - 200 баллов) – ни у одной организации,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(свыше 100 - 150) – отмечен у КУ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Уалиханова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 3х ВУЗах: МКТУ, КОУ и СКУ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Козыбаева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самый низкий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(менее 50 баллов) – у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КазНУ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AF493EE-9111-A313-DF67-47073743E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845864"/>
              </p:ext>
            </p:extLst>
          </p:nvPr>
        </p:nvGraphicFramePr>
        <p:xfrm>
          <a:off x="512068" y="3030509"/>
          <a:ext cx="10960849" cy="3365625"/>
        </p:xfrm>
        <a:graphic>
          <a:graphicData uri="http://schemas.openxmlformats.org/drawingml/2006/table">
            <a:tbl>
              <a:tblPr firstRow="1" firstCol="1" bandRow="1"/>
              <a:tblGrid>
                <a:gridCol w="219452">
                  <a:extLst>
                    <a:ext uri="{9D8B030D-6E8A-4147-A177-3AD203B41FA5}">
                      <a16:colId xmlns:a16="http://schemas.microsoft.com/office/drawing/2014/main" val="226223927"/>
                    </a:ext>
                  </a:extLst>
                </a:gridCol>
                <a:gridCol w="1124712">
                  <a:extLst>
                    <a:ext uri="{9D8B030D-6E8A-4147-A177-3AD203B41FA5}">
                      <a16:colId xmlns:a16="http://schemas.microsoft.com/office/drawing/2014/main" val="2944805345"/>
                    </a:ext>
                  </a:extLst>
                </a:gridCol>
                <a:gridCol w="722376">
                  <a:extLst>
                    <a:ext uri="{9D8B030D-6E8A-4147-A177-3AD203B41FA5}">
                      <a16:colId xmlns:a16="http://schemas.microsoft.com/office/drawing/2014/main" val="1550047581"/>
                    </a:ext>
                  </a:extLst>
                </a:gridCol>
                <a:gridCol w="603096">
                  <a:extLst>
                    <a:ext uri="{9D8B030D-6E8A-4147-A177-3AD203B41FA5}">
                      <a16:colId xmlns:a16="http://schemas.microsoft.com/office/drawing/2014/main" val="2448521539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610137130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811566004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655051386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1870488285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3991483853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4118897660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3812396812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41355897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478507560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1184536023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401515695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238356769"/>
                    </a:ext>
                  </a:extLst>
                </a:gridCol>
                <a:gridCol w="511111">
                  <a:extLst>
                    <a:ext uri="{9D8B030D-6E8A-4147-A177-3AD203B41FA5}">
                      <a16:colId xmlns:a16="http://schemas.microsoft.com/office/drawing/2014/main" val="2097574007"/>
                    </a:ext>
                  </a:extLst>
                </a:gridCol>
                <a:gridCol w="529158">
                  <a:extLst>
                    <a:ext uri="{9D8B030D-6E8A-4147-A177-3AD203B41FA5}">
                      <a16:colId xmlns:a16="http://schemas.microsoft.com/office/drawing/2014/main" val="1689195354"/>
                    </a:ext>
                  </a:extLst>
                </a:gridCol>
                <a:gridCol w="558806">
                  <a:extLst>
                    <a:ext uri="{9D8B030D-6E8A-4147-A177-3AD203B41FA5}">
                      <a16:colId xmlns:a16="http://schemas.microsoft.com/office/drawing/2014/main" val="1845799176"/>
                    </a:ext>
                  </a:extLst>
                </a:gridCol>
                <a:gridCol w="558806">
                  <a:extLst>
                    <a:ext uri="{9D8B030D-6E8A-4147-A177-3AD203B41FA5}">
                      <a16:colId xmlns:a16="http://schemas.microsoft.com/office/drawing/2014/main" val="2982545471"/>
                    </a:ext>
                  </a:extLst>
                </a:gridCol>
              </a:tblGrid>
              <a:tr h="16913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участвующих в программах академической мобильности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владеющих английским языком (TOEFL – 525, IELTS – 5,5)          1,5 балла × I4.7,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ведущих занятия на английском языке    3 балла × I4.8,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 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ведущих занятия на казахском языке  1,5 балла × I4.9,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119477"/>
                  </a:ext>
                </a:extLst>
              </a:tr>
              <a:tr h="524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ВУЗах РК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ВУЗах ближнего зарубежья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странах дальнего зарубежья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524065"/>
                  </a:ext>
                </a:extLst>
              </a:tr>
              <a:tr h="1076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исх. 3 балла ×I4.1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 2,5 балла ×I4.2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25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исх. 4 балла ×I4.3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вход. 2,5 балла ×I4.4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вход. 10 баллов ×I4.6</a:t>
                      </a:r>
                      <a:b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763397"/>
                  </a:ext>
                </a:extLst>
              </a:tr>
              <a:tr h="282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532136"/>
                  </a:ext>
                </a:extLst>
              </a:tr>
              <a:tr h="195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Болашак</a:t>
                      </a: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243530"/>
                  </a:ext>
                </a:extLst>
              </a:tr>
              <a:tr h="202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1,38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1,38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88,19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110,39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97066"/>
                  </a:ext>
                </a:extLst>
              </a:tr>
              <a:tr h="182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 Уалиханова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176,67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113,34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13809"/>
                  </a:ext>
                </a:extLst>
              </a:tr>
              <a:tr h="21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 Козыбаева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78,96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51,85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073894"/>
                  </a:ext>
                </a:extLst>
              </a:tr>
              <a:tr h="217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144,02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44,03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36529"/>
                  </a:ext>
                </a:extLst>
              </a:tr>
              <a:tr h="282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МКТУ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98,60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111,17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64,24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7" marR="64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348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4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6E0B2-E811-5B35-3F1F-6902462B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833"/>
            <a:ext cx="10515600" cy="686999"/>
          </a:xfrm>
        </p:spPr>
        <p:txBody>
          <a:bodyPr>
            <a:normAutofit fontScale="90000"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НИИ/НЦ по результатам </a:t>
            </a: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 деятельности по итогам 2022-2023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чебного года</a:t>
            </a:r>
            <a:endParaRPr lang="ru-RU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64CBDA6-80B3-8EB6-BFFE-79C3B9F729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962226"/>
              </p:ext>
            </p:extLst>
          </p:nvPr>
        </p:nvGraphicFramePr>
        <p:xfrm>
          <a:off x="0" y="1493170"/>
          <a:ext cx="5803391" cy="4228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7784AB5-C789-69A5-5976-D2C9016E6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199199"/>
              </p:ext>
            </p:extLst>
          </p:nvPr>
        </p:nvGraphicFramePr>
        <p:xfrm>
          <a:off x="5803392" y="1702838"/>
          <a:ext cx="6065520" cy="4019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83">
                  <a:extLst>
                    <a:ext uri="{9D8B030D-6E8A-4147-A177-3AD203B41FA5}">
                      <a16:colId xmlns:a16="http://schemas.microsoft.com/office/drawing/2014/main" val="2337406568"/>
                    </a:ext>
                  </a:extLst>
                </a:gridCol>
                <a:gridCol w="1003209">
                  <a:extLst>
                    <a:ext uri="{9D8B030D-6E8A-4147-A177-3AD203B41FA5}">
                      <a16:colId xmlns:a16="http://schemas.microsoft.com/office/drawing/2014/main" val="4732790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27305180"/>
                    </a:ext>
                  </a:extLst>
                </a:gridCol>
                <a:gridCol w="556728">
                  <a:extLst>
                    <a:ext uri="{9D8B030D-6E8A-4147-A177-3AD203B41FA5}">
                      <a16:colId xmlns:a16="http://schemas.microsoft.com/office/drawing/2014/main" val="3043413215"/>
                    </a:ext>
                  </a:extLst>
                </a:gridCol>
                <a:gridCol w="593495">
                  <a:extLst>
                    <a:ext uri="{9D8B030D-6E8A-4147-A177-3AD203B41FA5}">
                      <a16:colId xmlns:a16="http://schemas.microsoft.com/office/drawing/2014/main" val="707872784"/>
                    </a:ext>
                  </a:extLst>
                </a:gridCol>
                <a:gridCol w="581626">
                  <a:extLst>
                    <a:ext uri="{9D8B030D-6E8A-4147-A177-3AD203B41FA5}">
                      <a16:colId xmlns:a16="http://schemas.microsoft.com/office/drawing/2014/main" val="98768625"/>
                    </a:ext>
                  </a:extLst>
                </a:gridCol>
                <a:gridCol w="605365">
                  <a:extLst>
                    <a:ext uri="{9D8B030D-6E8A-4147-A177-3AD203B41FA5}">
                      <a16:colId xmlns:a16="http://schemas.microsoft.com/office/drawing/2014/main" val="4116120521"/>
                    </a:ext>
                  </a:extLst>
                </a:gridCol>
                <a:gridCol w="583979">
                  <a:extLst>
                    <a:ext uri="{9D8B030D-6E8A-4147-A177-3AD203B41FA5}">
                      <a16:colId xmlns:a16="http://schemas.microsoft.com/office/drawing/2014/main" val="3048482774"/>
                    </a:ext>
                  </a:extLst>
                </a:gridCol>
                <a:gridCol w="726860">
                  <a:extLst>
                    <a:ext uri="{9D8B030D-6E8A-4147-A177-3AD203B41FA5}">
                      <a16:colId xmlns:a16="http://schemas.microsoft.com/office/drawing/2014/main" val="459362547"/>
                    </a:ext>
                  </a:extLst>
                </a:gridCol>
                <a:gridCol w="576475">
                  <a:extLst>
                    <a:ext uri="{9D8B030D-6E8A-4147-A177-3AD203B41FA5}">
                      <a16:colId xmlns:a16="http://schemas.microsoft.com/office/drawing/2014/main" val="3205230617"/>
                    </a:ext>
                  </a:extLst>
                </a:gridCol>
              </a:tblGrid>
              <a:tr h="412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№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Организации образования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Качество подготовки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Востребованность выпускников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Уровень ППС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100" kern="100" dirty="0">
                          <a:effectLst/>
                        </a:rPr>
                        <a:t>Сумма баллов</a:t>
                      </a:r>
                      <a:endParaRPr lang="ru-RU" sz="1100" dirty="0"/>
                    </a:p>
                  </a:txBody>
                  <a:tcPr marL="22110" marR="2211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89652230"/>
                  </a:ext>
                </a:extLst>
              </a:tr>
              <a:tr h="285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доля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баллы        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доля 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доля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558374925"/>
                  </a:ext>
                </a:extLst>
              </a:tr>
              <a:tr h="294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 err="1">
                          <a:solidFill>
                            <a:srgbClr val="000000"/>
                          </a:solidFill>
                          <a:effectLst/>
                        </a:rPr>
                        <a:t>НИИКиВБ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74,7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84,6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102,7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85,7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60,0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263,1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241,6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1353008910"/>
                  </a:ext>
                </a:extLst>
              </a:tr>
              <a:tr h="286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НЦАГиП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69,0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117,0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125,8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194,0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879176676"/>
                  </a:ext>
                </a:extLst>
              </a:tr>
              <a:tr h="230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КазНИИОР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71,0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2,5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80,0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86,7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182,7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4285886391"/>
                  </a:ext>
                </a:extLst>
              </a:tr>
              <a:tr h="200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ННЦХ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35,0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2,5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92,3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137,7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197,7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188796574"/>
                  </a:ext>
                </a:extLst>
              </a:tr>
              <a:tr h="250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НИИГБ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28,0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85,8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85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75,8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60,0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164,4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173,0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3123119375"/>
                  </a:ext>
                </a:extLst>
              </a:tr>
              <a:tr h="25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 err="1">
                          <a:solidFill>
                            <a:srgbClr val="000000"/>
                          </a:solidFill>
                          <a:effectLst/>
                        </a:rPr>
                        <a:t>НЦПиДХ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28,5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115,0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 dirty="0">
                          <a:effectLst/>
                        </a:rPr>
                        <a:t>100,0</a:t>
                      </a:r>
                      <a:endParaRPr lang="ru-RU" sz="1100" dirty="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131,0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340,0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4223556465"/>
                  </a:ext>
                </a:extLst>
              </a:tr>
              <a:tr h="209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UMC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92,3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148,2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103,7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73,3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 dirty="0">
                          <a:effectLst/>
                        </a:rPr>
                        <a:t>77,2</a:t>
                      </a:r>
                      <a:endParaRPr lang="ru-RU" sz="1100" dirty="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99,6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273,3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321,1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3005831973"/>
                  </a:ext>
                </a:extLst>
              </a:tr>
              <a:tr h="265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ННКЦ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174,6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67,2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35,2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70,3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221,2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312,1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354865905"/>
                  </a:ext>
                </a:extLst>
              </a:tr>
              <a:tr h="23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ННЦОТ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90,3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96,2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93,4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50,9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124,5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243,4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314,1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2840914075"/>
                  </a:ext>
                </a:extLst>
              </a:tr>
              <a:tr h="2233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ННЦТиО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89,1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102,6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102,5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96,3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47,8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95,7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239,4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294,5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3806191143"/>
                  </a:ext>
                </a:extLst>
              </a:tr>
              <a:tr h="23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НЦНХ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88,9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179,9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80,4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271,5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391,9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2821141688"/>
                  </a:ext>
                </a:extLst>
              </a:tr>
              <a:tr h="276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КазНЦДиИЗ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101,0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43,5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30,4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</a:rPr>
                        <a:t>30,8</a:t>
                      </a:r>
                      <a:endParaRPr lang="ru-RU" sz="110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110,8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79,9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242,2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2113273916"/>
                  </a:ext>
                </a:extLst>
              </a:tr>
              <a:tr h="357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НЦУ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91,6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97,2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102,5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95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kern="100" dirty="0">
                          <a:effectLst/>
                        </a:rPr>
                        <a:t>100,0</a:t>
                      </a:r>
                      <a:endParaRPr lang="ru-RU" sz="1100" dirty="0"/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</a:rPr>
                        <a:t>60,0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</a:rPr>
                        <a:t>294,1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</a:rPr>
                        <a:t>252,2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10" marR="22110" marT="0" marB="0" anchor="ctr"/>
                </a:tc>
                <a:extLst>
                  <a:ext uri="{0D108BD9-81ED-4DB2-BD59-A6C34878D82A}">
                    <a16:rowId xmlns:a16="http://schemas.microsoft.com/office/drawing/2014/main" val="399185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9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6324919-B26B-CC7A-25A1-036AFAE981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04406"/>
              </p:ext>
            </p:extLst>
          </p:nvPr>
        </p:nvGraphicFramePr>
        <p:xfrm>
          <a:off x="161146" y="31869"/>
          <a:ext cx="6093500" cy="341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A0B838-06C8-4FF6-5EA7-19262D12EC0F}"/>
              </a:ext>
            </a:extLst>
          </p:cNvPr>
          <p:cNvSpPr txBox="1"/>
          <p:nvPr/>
        </p:nvSpPr>
        <p:spPr>
          <a:xfrm>
            <a:off x="6254646" y="594331"/>
            <a:ext cx="5617564" cy="2231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(150 - 200 баллов) –у одной </a:t>
            </a:r>
            <a:r>
              <a:rPr lang="ru-RU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НЦНХ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ННКЦ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(свыше 100 - 150) – отмечен у </a:t>
            </a:r>
            <a:r>
              <a:rPr kumimoji="0" 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UMC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НЦПДХ, </a:t>
            </a:r>
            <a:r>
              <a:rPr lang="ru-KZ" sz="1600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ННЦТиО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КАЗНЦДИЗ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 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НЦУ, ННЦОТ, НЦАГИП, КАЗНИИОР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ru-KZ" sz="16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НИИКиВБ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самый низкий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(менее 50 баллов) – у 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ННЦХ, КАЗНИИГБ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AB2C14E-BF9A-5497-236B-D55FB55CD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95558"/>
              </p:ext>
            </p:extLst>
          </p:nvPr>
        </p:nvGraphicFramePr>
        <p:xfrm>
          <a:off x="161146" y="3446045"/>
          <a:ext cx="11869707" cy="3414176"/>
        </p:xfrm>
        <a:graphic>
          <a:graphicData uri="http://schemas.openxmlformats.org/drawingml/2006/table">
            <a:tbl>
              <a:tblPr firstRow="1" firstCol="1" bandRow="1"/>
              <a:tblGrid>
                <a:gridCol w="493861">
                  <a:extLst>
                    <a:ext uri="{9D8B030D-6E8A-4147-A177-3AD203B41FA5}">
                      <a16:colId xmlns:a16="http://schemas.microsoft.com/office/drawing/2014/main" val="1664640781"/>
                    </a:ext>
                  </a:extLst>
                </a:gridCol>
                <a:gridCol w="1260200">
                  <a:extLst>
                    <a:ext uri="{9D8B030D-6E8A-4147-A177-3AD203B41FA5}">
                      <a16:colId xmlns:a16="http://schemas.microsoft.com/office/drawing/2014/main" val="4233219326"/>
                    </a:ext>
                  </a:extLst>
                </a:gridCol>
                <a:gridCol w="1318768">
                  <a:extLst>
                    <a:ext uri="{9D8B030D-6E8A-4147-A177-3AD203B41FA5}">
                      <a16:colId xmlns:a16="http://schemas.microsoft.com/office/drawing/2014/main" val="4175673140"/>
                    </a:ext>
                  </a:extLst>
                </a:gridCol>
                <a:gridCol w="145787">
                  <a:extLst>
                    <a:ext uri="{9D8B030D-6E8A-4147-A177-3AD203B41FA5}">
                      <a16:colId xmlns:a16="http://schemas.microsoft.com/office/drawing/2014/main" val="3267186180"/>
                    </a:ext>
                  </a:extLst>
                </a:gridCol>
                <a:gridCol w="1254791">
                  <a:extLst>
                    <a:ext uri="{9D8B030D-6E8A-4147-A177-3AD203B41FA5}">
                      <a16:colId xmlns:a16="http://schemas.microsoft.com/office/drawing/2014/main" val="4294455069"/>
                    </a:ext>
                  </a:extLst>
                </a:gridCol>
                <a:gridCol w="1640261">
                  <a:extLst>
                    <a:ext uri="{9D8B030D-6E8A-4147-A177-3AD203B41FA5}">
                      <a16:colId xmlns:a16="http://schemas.microsoft.com/office/drawing/2014/main" val="3033316927"/>
                    </a:ext>
                  </a:extLst>
                </a:gridCol>
                <a:gridCol w="1404084">
                  <a:extLst>
                    <a:ext uri="{9D8B030D-6E8A-4147-A177-3AD203B41FA5}">
                      <a16:colId xmlns:a16="http://schemas.microsoft.com/office/drawing/2014/main" val="2449915174"/>
                    </a:ext>
                  </a:extLst>
                </a:gridCol>
                <a:gridCol w="1101147">
                  <a:extLst>
                    <a:ext uri="{9D8B030D-6E8A-4147-A177-3AD203B41FA5}">
                      <a16:colId xmlns:a16="http://schemas.microsoft.com/office/drawing/2014/main" val="1777406934"/>
                    </a:ext>
                  </a:extLst>
                </a:gridCol>
                <a:gridCol w="1096430">
                  <a:extLst>
                    <a:ext uri="{9D8B030D-6E8A-4147-A177-3AD203B41FA5}">
                      <a16:colId xmlns:a16="http://schemas.microsoft.com/office/drawing/2014/main" val="2008817433"/>
                    </a:ext>
                  </a:extLst>
                </a:gridCol>
                <a:gridCol w="1077189">
                  <a:extLst>
                    <a:ext uri="{9D8B030D-6E8A-4147-A177-3AD203B41FA5}">
                      <a16:colId xmlns:a16="http://schemas.microsoft.com/office/drawing/2014/main" val="2815993730"/>
                    </a:ext>
                  </a:extLst>
                </a:gridCol>
                <a:gridCol w="1077189">
                  <a:extLst>
                    <a:ext uri="{9D8B030D-6E8A-4147-A177-3AD203B41FA5}">
                      <a16:colId xmlns:a16="http://schemas.microsoft.com/office/drawing/2014/main" val="2963057143"/>
                    </a:ext>
                  </a:extLst>
                </a:gridCol>
              </a:tblGrid>
              <a:tr h="5096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резидентуры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успешно прошедшие независимую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(установленный пороговый балл)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Резиденты, являющиеся призерами </a:t>
                      </a:r>
                      <a:r>
                        <a:rPr lang="ru-RU" sz="12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конференций,  олимпиад, конкурсов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научной, образовательной или практической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направленности           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удовлетворенности качеством обучения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индикаторов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956346"/>
                  </a:ext>
                </a:extLst>
              </a:tr>
              <a:tr h="154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 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456591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НИИКиВБ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74613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НЦАГиП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выпуска не было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28205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КазНИИОР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выпуска не было 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10760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выпуска не было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67475"/>
                  </a:ext>
                </a:extLst>
              </a:tr>
              <a:tr h="1506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НИИГБ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121318"/>
                  </a:ext>
                </a:extLst>
              </a:tr>
              <a:tr h="16879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НЦПиДХ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выпуска не было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46136"/>
                  </a:ext>
                </a:extLst>
              </a:tr>
              <a:tr h="7856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UMC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44634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ННКЦ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66,56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66,56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633328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ННЦОТ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10877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ННЦТО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68,56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68,56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30670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НЦНХ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63,92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63,92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67778"/>
                  </a:ext>
                </a:extLst>
              </a:tr>
              <a:tr h="2213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КазНЦДиИЗ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13108"/>
                  </a:ext>
                </a:extLst>
              </a:tr>
              <a:tr h="1205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3" marR="56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68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45BD1BE-D98B-C9C7-BBDB-B848B5CBA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955888"/>
              </p:ext>
            </p:extLst>
          </p:nvPr>
        </p:nvGraphicFramePr>
        <p:xfrm>
          <a:off x="253583" y="0"/>
          <a:ext cx="7991007" cy="3662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DF807EB-5C0D-83D6-CF1F-C82D35F06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693462"/>
              </p:ext>
            </p:extLst>
          </p:nvPr>
        </p:nvGraphicFramePr>
        <p:xfrm>
          <a:off x="253583" y="3542069"/>
          <a:ext cx="11684836" cy="3012091"/>
        </p:xfrm>
        <a:graphic>
          <a:graphicData uri="http://schemas.openxmlformats.org/drawingml/2006/table">
            <a:tbl>
              <a:tblPr firstRow="1" firstCol="1" bandRow="1"/>
              <a:tblGrid>
                <a:gridCol w="480935">
                  <a:extLst>
                    <a:ext uri="{9D8B030D-6E8A-4147-A177-3AD203B41FA5}">
                      <a16:colId xmlns:a16="http://schemas.microsoft.com/office/drawing/2014/main" val="2402803"/>
                    </a:ext>
                  </a:extLst>
                </a:gridCol>
                <a:gridCol w="1484026">
                  <a:extLst>
                    <a:ext uri="{9D8B030D-6E8A-4147-A177-3AD203B41FA5}">
                      <a16:colId xmlns:a16="http://schemas.microsoft.com/office/drawing/2014/main" val="3118259773"/>
                    </a:ext>
                  </a:extLst>
                </a:gridCol>
                <a:gridCol w="1379095">
                  <a:extLst>
                    <a:ext uri="{9D8B030D-6E8A-4147-A177-3AD203B41FA5}">
                      <a16:colId xmlns:a16="http://schemas.microsoft.com/office/drawing/2014/main" val="2544593499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3764011896"/>
                    </a:ext>
                  </a:extLst>
                </a:gridCol>
                <a:gridCol w="1319135">
                  <a:extLst>
                    <a:ext uri="{9D8B030D-6E8A-4147-A177-3AD203B41FA5}">
                      <a16:colId xmlns:a16="http://schemas.microsoft.com/office/drawing/2014/main" val="1610083879"/>
                    </a:ext>
                  </a:extLst>
                </a:gridCol>
                <a:gridCol w="1139252">
                  <a:extLst>
                    <a:ext uri="{9D8B030D-6E8A-4147-A177-3AD203B41FA5}">
                      <a16:colId xmlns:a16="http://schemas.microsoft.com/office/drawing/2014/main" val="2343270271"/>
                    </a:ext>
                  </a:extLst>
                </a:gridCol>
                <a:gridCol w="1169233">
                  <a:extLst>
                    <a:ext uri="{9D8B030D-6E8A-4147-A177-3AD203B41FA5}">
                      <a16:colId xmlns:a16="http://schemas.microsoft.com/office/drawing/2014/main" val="2236542670"/>
                    </a:ext>
                  </a:extLst>
                </a:gridCol>
                <a:gridCol w="1298706">
                  <a:extLst>
                    <a:ext uri="{9D8B030D-6E8A-4147-A177-3AD203B41FA5}">
                      <a16:colId xmlns:a16="http://schemas.microsoft.com/office/drawing/2014/main" val="2356117118"/>
                    </a:ext>
                  </a:extLst>
                </a:gridCol>
                <a:gridCol w="1042866">
                  <a:extLst>
                    <a:ext uri="{9D8B030D-6E8A-4147-A177-3AD203B41FA5}">
                      <a16:colId xmlns:a16="http://schemas.microsoft.com/office/drawing/2014/main" val="412176831"/>
                    </a:ext>
                  </a:extLst>
                </a:gridCol>
                <a:gridCol w="932532">
                  <a:extLst>
                    <a:ext uri="{9D8B030D-6E8A-4147-A177-3AD203B41FA5}">
                      <a16:colId xmlns:a16="http://schemas.microsoft.com/office/drawing/2014/main" val="3001205038"/>
                    </a:ext>
                  </a:extLst>
                </a:gridCol>
              </a:tblGrid>
              <a:tr h="4011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Выпускники, трудоустроенные в организации здравоохранения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Выпускники, поступившие на следующий уровень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удовлетворенности работодателей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81889"/>
                  </a:ext>
                </a:extLst>
              </a:tr>
              <a:tr h="180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15173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НИИКиВБ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60185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НЦАГиП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Выпуска не было 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46846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КазНИИОР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Выпуска не было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91455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ННЦХ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Выпуска не было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644711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НИИГБ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4485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НЦПиДХ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Выпуска не было 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05431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15661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ННКЦ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8949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ННЦОТ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836664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ННЦТиО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37646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НЦНХ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40652"/>
                  </a:ext>
                </a:extLst>
              </a:tr>
              <a:tr h="19142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КазНЦДиИЗ"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7064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dirty="0"/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523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E214E2-981C-4F10-48E5-6966574B43CD}"/>
              </a:ext>
            </a:extLst>
          </p:cNvPr>
          <p:cNvSpPr txBox="1"/>
          <p:nvPr/>
        </p:nvSpPr>
        <p:spPr>
          <a:xfrm>
            <a:off x="7300210" y="581216"/>
            <a:ext cx="4438449" cy="1865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(80-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 баллов) НЦНХ,ННЦОТ, НЦУ,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ННЦТиО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НИИКиВБ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среднюю ступень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K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K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баллов) </a:t>
            </a:r>
            <a:r>
              <a:rPr lang="ru-K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ННКЦ,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UMC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КАЗНИИГБ,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нижней ступени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(менее </a:t>
            </a:r>
            <a:r>
              <a:rPr lang="ru-K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баллов) – </a:t>
            </a:r>
            <a:r>
              <a:rPr lang="ru-K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КАЗНЦДиИЗ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7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CD32AF9-FC84-BF6A-B747-26ECBFB06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558064"/>
              </p:ext>
            </p:extLst>
          </p:nvPr>
        </p:nvGraphicFramePr>
        <p:xfrm>
          <a:off x="0" y="0"/>
          <a:ext cx="8814216" cy="3732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F455A78-C10A-FD6A-2DCD-61D3DB96E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941551"/>
              </p:ext>
            </p:extLst>
          </p:nvPr>
        </p:nvGraphicFramePr>
        <p:xfrm>
          <a:off x="181756" y="3612630"/>
          <a:ext cx="11828487" cy="3115691"/>
        </p:xfrm>
        <a:graphic>
          <a:graphicData uri="http://schemas.openxmlformats.org/drawingml/2006/table">
            <a:tbl>
              <a:tblPr firstRow="1" firstCol="1" bandRow="1"/>
              <a:tblGrid>
                <a:gridCol w="462821">
                  <a:extLst>
                    <a:ext uri="{9D8B030D-6E8A-4147-A177-3AD203B41FA5}">
                      <a16:colId xmlns:a16="http://schemas.microsoft.com/office/drawing/2014/main" val="298581870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1711232408"/>
                    </a:ext>
                  </a:extLst>
                </a:gridCol>
                <a:gridCol w="1510710">
                  <a:extLst>
                    <a:ext uri="{9D8B030D-6E8A-4147-A177-3AD203B41FA5}">
                      <a16:colId xmlns:a16="http://schemas.microsoft.com/office/drawing/2014/main" val="1483082400"/>
                    </a:ext>
                  </a:extLst>
                </a:gridCol>
                <a:gridCol w="1394204">
                  <a:extLst>
                    <a:ext uri="{9D8B030D-6E8A-4147-A177-3AD203B41FA5}">
                      <a16:colId xmlns:a16="http://schemas.microsoft.com/office/drawing/2014/main" val="549208739"/>
                    </a:ext>
                  </a:extLst>
                </a:gridCol>
                <a:gridCol w="1843843">
                  <a:extLst>
                    <a:ext uri="{9D8B030D-6E8A-4147-A177-3AD203B41FA5}">
                      <a16:colId xmlns:a16="http://schemas.microsoft.com/office/drawing/2014/main" val="1306650296"/>
                    </a:ext>
                  </a:extLst>
                </a:gridCol>
                <a:gridCol w="1693889">
                  <a:extLst>
                    <a:ext uri="{9D8B030D-6E8A-4147-A177-3AD203B41FA5}">
                      <a16:colId xmlns:a16="http://schemas.microsoft.com/office/drawing/2014/main" val="1276921602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2503987855"/>
                    </a:ext>
                  </a:extLst>
                </a:gridCol>
                <a:gridCol w="1730115">
                  <a:extLst>
                    <a:ext uri="{9D8B030D-6E8A-4147-A177-3AD203B41FA5}">
                      <a16:colId xmlns:a16="http://schemas.microsoft.com/office/drawing/2014/main" val="1902817418"/>
                    </a:ext>
                  </a:extLst>
                </a:gridCol>
              </a:tblGrid>
              <a:tr h="14502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 образования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профессорско-преподавательского состава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72395"/>
                  </a:ext>
                </a:extLst>
              </a:tr>
              <a:tr h="358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ППС ВУЗа, владеющих английским языком (TOEFL – 525, IELTS – 5,5)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ППС, имеющие высшую квалификационную категорию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2422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2020" marR="5202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4405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НИИКиВБ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42603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АО «НЦАГиП»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3545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НИИГБ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84093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ННЦХ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57,69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32472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КазНИИГБ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75,76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72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НЦПиДХ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589118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82571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ННКЦ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17840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ННЦОТ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0312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ННЦТиО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82948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НЦНХ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748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КазНЦДиИЗ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24191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121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D1DF4C7-5D26-3084-1E5C-7E693D2FB36F}"/>
              </a:ext>
            </a:extLst>
          </p:cNvPr>
          <p:cNvSpPr txBox="1"/>
          <p:nvPr/>
        </p:nvSpPr>
        <p:spPr>
          <a:xfrm>
            <a:off x="7447792" y="873656"/>
            <a:ext cx="4427540" cy="1865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(150 - 200 баллов) – НЦПДХ,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(свыше 100 - 150) – отмечен у НЦАГИП,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КазНЦДИЗ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НЦНХ, ННЦОТ, ННЦХ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 </a:t>
            </a:r>
            <a:r>
              <a:rPr lang="ru-RU" sz="16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НИИКиВБ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НЦУ, КАЗНИИГБ, ННКЦ,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КазНИИОР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ННЦТиО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UMC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3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E62516A-C549-BBC1-2138-56F95AE9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308558"/>
              </p:ext>
            </p:extLst>
          </p:nvPr>
        </p:nvGraphicFramePr>
        <p:xfrm>
          <a:off x="128667" y="659566"/>
          <a:ext cx="5762467" cy="6198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DAE7ED8-B485-9367-D5D7-489F1C0A7F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9237368"/>
              </p:ext>
            </p:extLst>
          </p:nvPr>
        </p:nvGraphicFramePr>
        <p:xfrm>
          <a:off x="6415790" y="659566"/>
          <a:ext cx="5647543" cy="6198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84F5E22-0AB0-508A-27BF-7C4454BC1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833"/>
            <a:ext cx="10515600" cy="404733"/>
          </a:xfrm>
        </p:spPr>
        <p:txBody>
          <a:bodyPr>
            <a:normAutofit fontScale="90000"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МК и ВМК по результатам </a:t>
            </a: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 деятельности по итогам 2022-2023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чебного года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91740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B0EED3A-5896-4543-FBBD-548220C96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431783"/>
              </p:ext>
            </p:extLst>
          </p:nvPr>
        </p:nvGraphicFramePr>
        <p:xfrm>
          <a:off x="0" y="0"/>
          <a:ext cx="6900473" cy="695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D6A51A1-26F1-B012-DBCF-BE210AC300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689592"/>
              </p:ext>
            </p:extLst>
          </p:nvPr>
        </p:nvGraphicFramePr>
        <p:xfrm>
          <a:off x="6096000" y="0"/>
          <a:ext cx="582118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399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DF6C6B4-D7F0-75F5-F357-9B84F3F2E4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824220"/>
              </p:ext>
            </p:extLst>
          </p:nvPr>
        </p:nvGraphicFramePr>
        <p:xfrm>
          <a:off x="269822" y="1"/>
          <a:ext cx="62508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065DF9D-29F2-F70D-A536-9FC6038128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495671"/>
              </p:ext>
            </p:extLst>
          </p:nvPr>
        </p:nvGraphicFramePr>
        <p:xfrm>
          <a:off x="6400800" y="0"/>
          <a:ext cx="5521377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632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DFEA4-3567-3F05-0E21-68607CAD9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937" y="529871"/>
            <a:ext cx="11247120" cy="95145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Методология рейтинговой оценки образовательной деятельности организаций медицинского образования и науки</a:t>
            </a:r>
            <a:b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Рейтинговая оценка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организаций медицинского образования и науки проводится с целью оценки эффективности деятельности организаций медицинского образования и науки в области подготовки кадров для системы здравоохранения, включая оценку качества подготовки и востребованности выпускников программ медицинского образования, обеспечения интеграции в международное образовательное пространство.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D4E5C4-21AC-BC22-6543-FBB0A82EC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440" y="1481329"/>
            <a:ext cx="10664952" cy="5129783"/>
          </a:xfrm>
        </p:spPr>
        <p:txBody>
          <a:bodyPr>
            <a:norm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единицу производственного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 (персонал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и клинических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3B5A2FB-DEAC-4304-47C7-01B8C2BC769A}"/>
              </a:ext>
            </a:extLst>
          </p:cNvPr>
          <p:cNvSpPr/>
          <p:nvPr/>
        </p:nvSpPr>
        <p:spPr>
          <a:xfrm>
            <a:off x="234331" y="1867707"/>
            <a:ext cx="8123440" cy="11296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Качество подготовки по программам медицинского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(Доля выпускников интернатуры, резидентуры успешно прошедших независимую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экзаменацию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, доля обучающихся, являющихся призерами международных олимпиад, победителями международных конференций, конкурсов соревнований , результаты оценки удовлетворенности качеством обучения в ВУЗе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8232D08-99F9-82D6-10A5-66AA82C3CF4A}"/>
              </a:ext>
            </a:extLst>
          </p:cNvPr>
          <p:cNvSpPr/>
          <p:nvPr/>
        </p:nvSpPr>
        <p:spPr>
          <a:xfrm>
            <a:off x="218526" y="3128527"/>
            <a:ext cx="8124203" cy="11296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Востребованность выпускников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(Доля выпускников программ интернатуры, магистратуры, докторантуры по итогам отчетного учебного года, трудоустроенных в организациях здравоохранения, доля выпускников программ по итогам которого подводится рейтинг, поступивших на следующий уровень образования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A010CE8-0295-5D7B-1E8A-087FB5E9ED71}"/>
              </a:ext>
            </a:extLst>
          </p:cNvPr>
          <p:cNvSpPr/>
          <p:nvPr/>
        </p:nvSpPr>
        <p:spPr>
          <a:xfrm>
            <a:off x="218526" y="4400414"/>
            <a:ext cx="8154285" cy="98568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Интернационализация медицинского образования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иностранных студентов, обучающихся в РК, в том числе доля студентов обучающихся на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ангийском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языке,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приглашенных зарубежных преподавателей в общем количестве ППС мед. ВУЗов,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доля программ двойного диплома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)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9FCC503-0898-2D2D-0148-1334FAA51646}"/>
              </a:ext>
            </a:extLst>
          </p:cNvPr>
          <p:cNvSpPr/>
          <p:nvPr/>
        </p:nvSpPr>
        <p:spPr>
          <a:xfrm>
            <a:off x="234331" y="5522876"/>
            <a:ext cx="8154285" cy="95145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Уровень профессорско-преподавательского состава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(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ППС, участвующих в программах академической мобильности,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 медицинских ВУЗов, владеющих английским языком,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ППС, ведущих занятия на казахском языке, от общего числа преподавателей ВУЗа 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>
            <a:extLst>
              <a:ext uri="{FF2B5EF4-FFF2-40B4-BE49-F238E27FC236}">
                <a16:creationId xmlns:a16="http://schemas.microsoft.com/office/drawing/2014/main" id="{5C8CC5AE-3523-BE2A-D8C2-69B63E2193A1}"/>
              </a:ext>
            </a:extLst>
          </p:cNvPr>
          <p:cNvSpPr/>
          <p:nvPr/>
        </p:nvSpPr>
        <p:spPr>
          <a:xfrm>
            <a:off x="8163660" y="1680463"/>
            <a:ext cx="834355" cy="4930649"/>
          </a:xfrm>
          <a:prstGeom prst="rightBrace">
            <a:avLst>
              <a:gd name="adj1" fmla="val 8333"/>
              <a:gd name="adj2" fmla="val 49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5B9BD5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F04456-3FF0-5821-DD81-896DC4EF9650}"/>
              </a:ext>
            </a:extLst>
          </p:cNvPr>
          <p:cNvSpPr txBox="1"/>
          <p:nvPr/>
        </p:nvSpPr>
        <p:spPr>
          <a:xfrm>
            <a:off x="9144000" y="1809070"/>
            <a:ext cx="2460057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Категории ранжирования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Медицинские ВУЗы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НИИ/НЦ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медицинские факультеты при многопрофильных ВУЗах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ВМК и МК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Баллы по каждому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индикатору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рассчитывается по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формулам прописанные в методике</a:t>
            </a:r>
          </a:p>
        </p:txBody>
      </p:sp>
    </p:spTree>
    <p:extLst>
      <p:ext uri="{BB962C8B-B14F-4D97-AF65-F5344CB8AC3E}">
        <p14:creationId xmlns:p14="http://schemas.microsoft.com/office/powerpoint/2010/main" val="2582254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FEF9E17-6683-FF5B-D3CC-BCB98905D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980344"/>
              </p:ext>
            </p:extLst>
          </p:nvPr>
        </p:nvGraphicFramePr>
        <p:xfrm>
          <a:off x="614597" y="157396"/>
          <a:ext cx="6086006" cy="654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992BF30-24E9-40BE-B108-94884FC8E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3227916"/>
              </p:ext>
            </p:extLst>
          </p:nvPr>
        </p:nvGraphicFramePr>
        <p:xfrm>
          <a:off x="6505731" y="157396"/>
          <a:ext cx="5441430" cy="6423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58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B441BA-0AB8-667F-8E65-20E432720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396"/>
            <a:ext cx="9144000" cy="5616764"/>
          </a:xfrm>
        </p:spPr>
        <p:txBody>
          <a:bodyPr>
            <a:normAutofit/>
          </a:bodyPr>
          <a:lstStyle/>
          <a:p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 медицинских ВУЗов по результатам образовательной деятельности по итогам 2022-2023 учебного года</a:t>
            </a:r>
            <a:endParaRPr lang="ru-RU" sz="2000" b="1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9BC9447B-B6FE-BCA1-5A24-93B24B2EE8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774256"/>
              </p:ext>
            </p:extLst>
          </p:nvPr>
        </p:nvGraphicFramePr>
        <p:xfrm>
          <a:off x="886966" y="1856232"/>
          <a:ext cx="4937762" cy="39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AEFBFC2-2AA9-C185-FA2F-DF3C948D0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608710"/>
              </p:ext>
            </p:extLst>
          </p:nvPr>
        </p:nvGraphicFramePr>
        <p:xfrm>
          <a:off x="6027886" y="1989915"/>
          <a:ext cx="5877602" cy="3570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924">
                  <a:extLst>
                    <a:ext uri="{9D8B030D-6E8A-4147-A177-3AD203B41FA5}">
                      <a16:colId xmlns:a16="http://schemas.microsoft.com/office/drawing/2014/main" val="2533439086"/>
                    </a:ext>
                  </a:extLst>
                </a:gridCol>
                <a:gridCol w="1006192">
                  <a:extLst>
                    <a:ext uri="{9D8B030D-6E8A-4147-A177-3AD203B41FA5}">
                      <a16:colId xmlns:a16="http://schemas.microsoft.com/office/drawing/2014/main" val="938021642"/>
                    </a:ext>
                  </a:extLst>
                </a:gridCol>
                <a:gridCol w="505604">
                  <a:extLst>
                    <a:ext uri="{9D8B030D-6E8A-4147-A177-3AD203B41FA5}">
                      <a16:colId xmlns:a16="http://schemas.microsoft.com/office/drawing/2014/main" val="1434452258"/>
                    </a:ext>
                  </a:extLst>
                </a:gridCol>
                <a:gridCol w="654864">
                  <a:extLst>
                    <a:ext uri="{9D8B030D-6E8A-4147-A177-3AD203B41FA5}">
                      <a16:colId xmlns:a16="http://schemas.microsoft.com/office/drawing/2014/main" val="2381598767"/>
                    </a:ext>
                  </a:extLst>
                </a:gridCol>
                <a:gridCol w="588477">
                  <a:extLst>
                    <a:ext uri="{9D8B030D-6E8A-4147-A177-3AD203B41FA5}">
                      <a16:colId xmlns:a16="http://schemas.microsoft.com/office/drawing/2014/main" val="1472936675"/>
                    </a:ext>
                  </a:extLst>
                </a:gridCol>
                <a:gridCol w="588898">
                  <a:extLst>
                    <a:ext uri="{9D8B030D-6E8A-4147-A177-3AD203B41FA5}">
                      <a16:colId xmlns:a16="http://schemas.microsoft.com/office/drawing/2014/main" val="1200319715"/>
                    </a:ext>
                  </a:extLst>
                </a:gridCol>
                <a:gridCol w="607594">
                  <a:extLst>
                    <a:ext uri="{9D8B030D-6E8A-4147-A177-3AD203B41FA5}">
                      <a16:colId xmlns:a16="http://schemas.microsoft.com/office/drawing/2014/main" val="2876562900"/>
                    </a:ext>
                  </a:extLst>
                </a:gridCol>
                <a:gridCol w="514118">
                  <a:extLst>
                    <a:ext uri="{9D8B030D-6E8A-4147-A177-3AD203B41FA5}">
                      <a16:colId xmlns:a16="http://schemas.microsoft.com/office/drawing/2014/main" val="224099904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1372973103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1924386276"/>
                    </a:ext>
                  </a:extLst>
                </a:gridCol>
              </a:tblGrid>
              <a:tr h="7385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образования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образования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Востребованность выпускников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Интернационализация образования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профессорско-преподавательского состава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846513"/>
                  </a:ext>
                </a:extLst>
              </a:tr>
              <a:tr h="245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0953473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177,20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482,90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6785570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162,39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437,86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152,39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6069737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171,74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484,04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160,58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4083332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ЗКМУ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192,64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489,32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155,26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6187465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МУС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199,71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448,92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154,87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0047428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191,47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479,68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2278209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330,54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23,63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632763"/>
                  </a:ext>
                </a:extLst>
              </a:tr>
              <a:tr h="323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ВШОЗ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2387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EFD1273-A800-EE53-341C-8FA3A36541A3}"/>
              </a:ext>
            </a:extLst>
          </p:cNvPr>
          <p:cNvSpPr txBox="1"/>
          <p:nvPr/>
        </p:nvSpPr>
        <p:spPr>
          <a:xfrm>
            <a:off x="3047238" y="324433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dirty="0">
                <a:effectLst/>
              </a:rPr>
              <a:t> 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B0F2DB-F6EC-B0C9-EE0C-BD038D33F15F}"/>
              </a:ext>
            </a:extLst>
          </p:cNvPr>
          <p:cNvSpPr txBox="1"/>
          <p:nvPr/>
        </p:nvSpPr>
        <p:spPr>
          <a:xfrm>
            <a:off x="3047238" y="324433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250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DC71C65-722D-0EF5-6B73-B848E434AA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728025"/>
              </p:ext>
            </p:extLst>
          </p:nvPr>
        </p:nvGraphicFramePr>
        <p:xfrm>
          <a:off x="585784" y="343344"/>
          <a:ext cx="5622992" cy="3213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9B617CA-FF7F-2240-5175-60C04A5C375B}"/>
              </a:ext>
            </a:extLst>
          </p:cNvPr>
          <p:cNvSpPr txBox="1"/>
          <p:nvPr/>
        </p:nvSpPr>
        <p:spPr>
          <a:xfrm>
            <a:off x="6287262" y="818983"/>
            <a:ext cx="5448300" cy="1899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(150 - 200 баллов) присваивается пяти ВУЗам: КазНМУ, МУК, МУС, МУА и ЗКМУ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среднюю ступень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(100 – 150 баллов) заняли ЮКМА, КРМУ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нижней ступени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(менее 100 баллов) – ВШОЗ, что объясняется отсутствием баллов за независимую экзаменацию бакалавров и интернов, которых данная организация образования не готовит.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E586A9C-E2AE-1687-BC63-18AB2B657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625441"/>
              </p:ext>
            </p:extLst>
          </p:nvPr>
        </p:nvGraphicFramePr>
        <p:xfrm>
          <a:off x="698561" y="3429000"/>
          <a:ext cx="11020430" cy="2869030"/>
        </p:xfrm>
        <a:graphic>
          <a:graphicData uri="http://schemas.openxmlformats.org/drawingml/2006/table">
            <a:tbl>
              <a:tblPr firstRow="1" firstCol="1" bandRow="1"/>
              <a:tblGrid>
                <a:gridCol w="283939">
                  <a:extLst>
                    <a:ext uri="{9D8B030D-6E8A-4147-A177-3AD203B41FA5}">
                      <a16:colId xmlns:a16="http://schemas.microsoft.com/office/drawing/2014/main" val="1356379976"/>
                    </a:ext>
                  </a:extLst>
                </a:gridCol>
                <a:gridCol w="1397987">
                  <a:extLst>
                    <a:ext uri="{9D8B030D-6E8A-4147-A177-3AD203B41FA5}">
                      <a16:colId xmlns:a16="http://schemas.microsoft.com/office/drawing/2014/main" val="3466798911"/>
                    </a:ext>
                  </a:extLst>
                </a:gridCol>
                <a:gridCol w="813816">
                  <a:extLst>
                    <a:ext uri="{9D8B030D-6E8A-4147-A177-3AD203B41FA5}">
                      <a16:colId xmlns:a16="http://schemas.microsoft.com/office/drawing/2014/main" val="2457235467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2689383670"/>
                    </a:ext>
                  </a:extLst>
                </a:gridCol>
                <a:gridCol w="813816">
                  <a:extLst>
                    <a:ext uri="{9D8B030D-6E8A-4147-A177-3AD203B41FA5}">
                      <a16:colId xmlns:a16="http://schemas.microsoft.com/office/drawing/2014/main" val="2641930848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427903503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5220941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01263142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1995002568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1671172362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1971017577"/>
                    </a:ext>
                  </a:extLst>
                </a:gridCol>
                <a:gridCol w="713232">
                  <a:extLst>
                    <a:ext uri="{9D8B030D-6E8A-4147-A177-3AD203B41FA5}">
                      <a16:colId xmlns:a16="http://schemas.microsoft.com/office/drawing/2014/main" val="1717790530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2771629518"/>
                    </a:ext>
                  </a:extLst>
                </a:gridCol>
                <a:gridCol w="761432">
                  <a:extLst>
                    <a:ext uri="{9D8B030D-6E8A-4147-A177-3AD203B41FA5}">
                      <a16:colId xmlns:a16="http://schemas.microsoft.com/office/drawing/2014/main" val="3815997408"/>
                    </a:ext>
                  </a:extLst>
                </a:gridCol>
              </a:tblGrid>
              <a:tr h="114741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образования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 интернатуры, успешно прошедших независимую </a:t>
                      </a: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(прошедших установленный порог балльной оценки)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I1.1×0,65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резидентуры, успешно прошедших независимую </a:t>
                      </a: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(прошедших установленный порог балльной оценки)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I1.2×65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Обучающиеся, являющиеся призерами международных форумов, проводимых в РК                     20 баллов × I1.3,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Обучающиеся являющиеся призерами международных форумов, проводимых в ближнем / дальнем зарубежье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баллов × I1.4,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Результаты оценки качества образовательного процесса обучающимися                                      5 баллов × I1.5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подготовки по программам медицинского образования (итоговая)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27009"/>
                  </a:ext>
                </a:extLst>
              </a:tr>
              <a:tr h="183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35647"/>
                  </a:ext>
                </a:extLst>
              </a:tr>
              <a:tr h="192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64,42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64,48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7891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17,60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200,3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0598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МУК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1,08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202,2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7139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ЗКМУ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95,30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192,6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153,3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859079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МУС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6478"/>
                  </a:ext>
                </a:extLst>
              </a:tr>
              <a:tr h="18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96,20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59,96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191,5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734690"/>
                  </a:ext>
                </a:extLst>
              </a:tr>
              <a:tr h="1486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91,40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64,50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192,9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138,2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50999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ВШОЗ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7" marR="42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91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4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ECCA06F-476E-D531-4198-860B798CD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203743"/>
              </p:ext>
            </p:extLst>
          </p:nvPr>
        </p:nvGraphicFramePr>
        <p:xfrm>
          <a:off x="593549" y="183164"/>
          <a:ext cx="5608320" cy="2824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E3136EA-3285-DA3A-2B8B-A5448DFFB935}"/>
              </a:ext>
            </a:extLst>
          </p:cNvPr>
          <p:cNvSpPr txBox="1"/>
          <p:nvPr/>
        </p:nvSpPr>
        <p:spPr>
          <a:xfrm>
            <a:off x="6774893" y="581216"/>
            <a:ext cx="4963766" cy="1899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(150 - 200 баллов) МУК, ЗКМУ, МУС, МУА, КазНМУ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среднюю ступень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(100 – 150 баллов) ЮКМА, КРМУ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нижней ступени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(менее 100 баллов) – ВШОЗ, что объясняется отсутствием баллов за независимую экзаменацию бакалавров, интернов и резидентов которых данная организация образования не готовит.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6B431A3-8740-D49A-67BD-7FA80CBC6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062217"/>
              </p:ext>
            </p:extLst>
          </p:nvPr>
        </p:nvGraphicFramePr>
        <p:xfrm>
          <a:off x="291797" y="3007835"/>
          <a:ext cx="11567971" cy="3571913"/>
        </p:xfrm>
        <a:graphic>
          <a:graphicData uri="http://schemas.openxmlformats.org/drawingml/2006/table">
            <a:tbl>
              <a:tblPr firstRow="1" firstCol="1" bandRow="1"/>
              <a:tblGrid>
                <a:gridCol w="293419">
                  <a:extLst>
                    <a:ext uri="{9D8B030D-6E8A-4147-A177-3AD203B41FA5}">
                      <a16:colId xmlns:a16="http://schemas.microsoft.com/office/drawing/2014/main" val="3309404009"/>
                    </a:ext>
                  </a:extLst>
                </a:gridCol>
                <a:gridCol w="694747">
                  <a:extLst>
                    <a:ext uri="{9D8B030D-6E8A-4147-A177-3AD203B41FA5}">
                      <a16:colId xmlns:a16="http://schemas.microsoft.com/office/drawing/2014/main" val="1043314134"/>
                    </a:ext>
                  </a:extLst>
                </a:gridCol>
                <a:gridCol w="474520">
                  <a:extLst>
                    <a:ext uri="{9D8B030D-6E8A-4147-A177-3AD203B41FA5}">
                      <a16:colId xmlns:a16="http://schemas.microsoft.com/office/drawing/2014/main" val="1102988452"/>
                    </a:ext>
                  </a:extLst>
                </a:gridCol>
                <a:gridCol w="527876">
                  <a:extLst>
                    <a:ext uri="{9D8B030D-6E8A-4147-A177-3AD203B41FA5}">
                      <a16:colId xmlns:a16="http://schemas.microsoft.com/office/drawing/2014/main" val="1692582157"/>
                    </a:ext>
                  </a:extLst>
                </a:gridCol>
                <a:gridCol w="486474">
                  <a:extLst>
                    <a:ext uri="{9D8B030D-6E8A-4147-A177-3AD203B41FA5}">
                      <a16:colId xmlns:a16="http://schemas.microsoft.com/office/drawing/2014/main" val="1630817754"/>
                    </a:ext>
                  </a:extLst>
                </a:gridCol>
                <a:gridCol w="528093">
                  <a:extLst>
                    <a:ext uri="{9D8B030D-6E8A-4147-A177-3AD203B41FA5}">
                      <a16:colId xmlns:a16="http://schemas.microsoft.com/office/drawing/2014/main" val="3577222080"/>
                    </a:ext>
                  </a:extLst>
                </a:gridCol>
                <a:gridCol w="420352">
                  <a:extLst>
                    <a:ext uri="{9D8B030D-6E8A-4147-A177-3AD203B41FA5}">
                      <a16:colId xmlns:a16="http://schemas.microsoft.com/office/drawing/2014/main" val="3504347732"/>
                    </a:ext>
                  </a:extLst>
                </a:gridCol>
                <a:gridCol w="488889">
                  <a:extLst>
                    <a:ext uri="{9D8B030D-6E8A-4147-A177-3AD203B41FA5}">
                      <a16:colId xmlns:a16="http://schemas.microsoft.com/office/drawing/2014/main" val="1964386291"/>
                    </a:ext>
                  </a:extLst>
                </a:gridCol>
                <a:gridCol w="357960">
                  <a:extLst>
                    <a:ext uri="{9D8B030D-6E8A-4147-A177-3AD203B41FA5}">
                      <a16:colId xmlns:a16="http://schemas.microsoft.com/office/drawing/2014/main" val="1882827430"/>
                    </a:ext>
                  </a:extLst>
                </a:gridCol>
                <a:gridCol w="534990">
                  <a:extLst>
                    <a:ext uri="{9D8B030D-6E8A-4147-A177-3AD203B41FA5}">
                      <a16:colId xmlns:a16="http://schemas.microsoft.com/office/drawing/2014/main" val="1828018868"/>
                    </a:ext>
                  </a:extLst>
                </a:gridCol>
                <a:gridCol w="505112">
                  <a:extLst>
                    <a:ext uri="{9D8B030D-6E8A-4147-A177-3AD203B41FA5}">
                      <a16:colId xmlns:a16="http://schemas.microsoft.com/office/drawing/2014/main" val="220369242"/>
                    </a:ext>
                  </a:extLst>
                </a:gridCol>
                <a:gridCol w="502975">
                  <a:extLst>
                    <a:ext uri="{9D8B030D-6E8A-4147-A177-3AD203B41FA5}">
                      <a16:colId xmlns:a16="http://schemas.microsoft.com/office/drawing/2014/main" val="1462671883"/>
                    </a:ext>
                  </a:extLst>
                </a:gridCol>
                <a:gridCol w="438948">
                  <a:extLst>
                    <a:ext uri="{9D8B030D-6E8A-4147-A177-3AD203B41FA5}">
                      <a16:colId xmlns:a16="http://schemas.microsoft.com/office/drawing/2014/main" val="2659067536"/>
                    </a:ext>
                  </a:extLst>
                </a:gridCol>
                <a:gridCol w="468827">
                  <a:extLst>
                    <a:ext uri="{9D8B030D-6E8A-4147-A177-3AD203B41FA5}">
                      <a16:colId xmlns:a16="http://schemas.microsoft.com/office/drawing/2014/main" val="2101570121"/>
                    </a:ext>
                  </a:extLst>
                </a:gridCol>
                <a:gridCol w="490170">
                  <a:extLst>
                    <a:ext uri="{9D8B030D-6E8A-4147-A177-3AD203B41FA5}">
                      <a16:colId xmlns:a16="http://schemas.microsoft.com/office/drawing/2014/main" val="3351723171"/>
                    </a:ext>
                  </a:extLst>
                </a:gridCol>
                <a:gridCol w="518629">
                  <a:extLst>
                    <a:ext uri="{9D8B030D-6E8A-4147-A177-3AD203B41FA5}">
                      <a16:colId xmlns:a16="http://schemas.microsoft.com/office/drawing/2014/main" val="2805923156"/>
                    </a:ext>
                  </a:extLst>
                </a:gridCol>
                <a:gridCol w="490170">
                  <a:extLst>
                    <a:ext uri="{9D8B030D-6E8A-4147-A177-3AD203B41FA5}">
                      <a16:colId xmlns:a16="http://schemas.microsoft.com/office/drawing/2014/main" val="1260625612"/>
                    </a:ext>
                  </a:extLst>
                </a:gridCol>
                <a:gridCol w="517915">
                  <a:extLst>
                    <a:ext uri="{9D8B030D-6E8A-4147-A177-3AD203B41FA5}">
                      <a16:colId xmlns:a16="http://schemas.microsoft.com/office/drawing/2014/main" val="3377373387"/>
                    </a:ext>
                  </a:extLst>
                </a:gridCol>
                <a:gridCol w="433967">
                  <a:extLst>
                    <a:ext uri="{9D8B030D-6E8A-4147-A177-3AD203B41FA5}">
                      <a16:colId xmlns:a16="http://schemas.microsoft.com/office/drawing/2014/main" val="1160567181"/>
                    </a:ext>
                  </a:extLst>
                </a:gridCol>
                <a:gridCol w="475942">
                  <a:extLst>
                    <a:ext uri="{9D8B030D-6E8A-4147-A177-3AD203B41FA5}">
                      <a16:colId xmlns:a16="http://schemas.microsoft.com/office/drawing/2014/main" val="3380470964"/>
                    </a:ext>
                  </a:extLst>
                </a:gridCol>
                <a:gridCol w="405511">
                  <a:extLst>
                    <a:ext uri="{9D8B030D-6E8A-4147-A177-3AD203B41FA5}">
                      <a16:colId xmlns:a16="http://schemas.microsoft.com/office/drawing/2014/main" val="3293997099"/>
                    </a:ext>
                  </a:extLst>
                </a:gridCol>
                <a:gridCol w="504398">
                  <a:extLst>
                    <a:ext uri="{9D8B030D-6E8A-4147-A177-3AD203B41FA5}">
                      <a16:colId xmlns:a16="http://schemas.microsoft.com/office/drawing/2014/main" val="891711160"/>
                    </a:ext>
                  </a:extLst>
                </a:gridCol>
                <a:gridCol w="473810">
                  <a:extLst>
                    <a:ext uri="{9D8B030D-6E8A-4147-A177-3AD203B41FA5}">
                      <a16:colId xmlns:a16="http://schemas.microsoft.com/office/drawing/2014/main" val="2455980401"/>
                    </a:ext>
                  </a:extLst>
                </a:gridCol>
                <a:gridCol w="534277">
                  <a:extLst>
                    <a:ext uri="{9D8B030D-6E8A-4147-A177-3AD203B41FA5}">
                      <a16:colId xmlns:a16="http://schemas.microsoft.com/office/drawing/2014/main" val="1510105823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ВУЗ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10053"/>
                  </a:ext>
                </a:extLst>
              </a:tr>
              <a:tr h="4929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бакалавриата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интернатуры</a:t>
                      </a:r>
                      <a:endParaRPr lang="ru-RU" sz="1000" dirty="0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Выпускники программ магистратуры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докторантуры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резидентуры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удовлетворенности работодателей     10 баллов × I2.11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40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218921"/>
                  </a:ext>
                </a:extLst>
              </a:tr>
              <a:tr h="1092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         0,25 баллов × I2.1 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0,8 баллов × I2.2 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 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0,25 баллов × I2.3 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0,8 баллов × I2.4 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0,2 баллов × I2.5 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   1,2 баллов × I2.6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трудоустроенные в организациях здравоохранения   0,2 балла × I2.7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0,2 балла × I2.9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     2,4 балла × I2.10 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более 12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235665"/>
                  </a:ext>
                </a:extLst>
              </a:tr>
              <a:tr h="325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2136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76,78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397,6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021391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93,30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434,2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76426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МУК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94,12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78792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ЗКМУ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486,1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99239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МУС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90,52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445,7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70531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477,8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724827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/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327,6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17491"/>
                  </a:ext>
                </a:extLst>
              </a:tr>
              <a:tr h="17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ВШОЗ</a:t>
                      </a:r>
                      <a:endParaRPr lang="ru-RU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dirty="0"/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6" marR="343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193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23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9B93DDC-B0F0-57A3-8A2C-75B716703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953871"/>
              </p:ext>
            </p:extLst>
          </p:nvPr>
        </p:nvGraphicFramePr>
        <p:xfrm>
          <a:off x="368237" y="163684"/>
          <a:ext cx="5634038" cy="2743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042187-8135-4802-F3DE-B564E09D7638}"/>
              </a:ext>
            </a:extLst>
          </p:cNvPr>
          <p:cNvSpPr txBox="1"/>
          <p:nvPr/>
        </p:nvSpPr>
        <p:spPr>
          <a:xfrm>
            <a:off x="6002275" y="417577"/>
            <a:ext cx="5634037" cy="1998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(150 - 200 баллов) не достиг ни один ВУЗ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(свыше 100 - 150) – только КазНМУ с суммой баллов 118,7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ВШОЗ, МУК, МУА, ЗКМУ, МУС, ЮКМА,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последней ступени с суммой баллов 25,47 КРМУ, у которого отмечается низкая активность по всем показателям.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76965B1-454B-B931-3684-22DF2F3BC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75012"/>
              </p:ext>
            </p:extLst>
          </p:nvPr>
        </p:nvGraphicFramePr>
        <p:xfrm>
          <a:off x="270135" y="3161346"/>
          <a:ext cx="11779745" cy="3189342"/>
        </p:xfrm>
        <a:graphic>
          <a:graphicData uri="http://schemas.openxmlformats.org/drawingml/2006/table">
            <a:tbl>
              <a:tblPr firstRow="1" firstCol="1" bandRow="1"/>
              <a:tblGrid>
                <a:gridCol w="607689">
                  <a:extLst>
                    <a:ext uri="{9D8B030D-6E8A-4147-A177-3AD203B41FA5}">
                      <a16:colId xmlns:a16="http://schemas.microsoft.com/office/drawing/2014/main" val="962625884"/>
                    </a:ext>
                  </a:extLst>
                </a:gridCol>
                <a:gridCol w="418428">
                  <a:extLst>
                    <a:ext uri="{9D8B030D-6E8A-4147-A177-3AD203B41FA5}">
                      <a16:colId xmlns:a16="http://schemas.microsoft.com/office/drawing/2014/main" val="1695712202"/>
                    </a:ext>
                  </a:extLst>
                </a:gridCol>
                <a:gridCol w="404532">
                  <a:extLst>
                    <a:ext uri="{9D8B030D-6E8A-4147-A177-3AD203B41FA5}">
                      <a16:colId xmlns:a16="http://schemas.microsoft.com/office/drawing/2014/main" val="1707040089"/>
                    </a:ext>
                  </a:extLst>
                </a:gridCol>
                <a:gridCol w="438912">
                  <a:extLst>
                    <a:ext uri="{9D8B030D-6E8A-4147-A177-3AD203B41FA5}">
                      <a16:colId xmlns:a16="http://schemas.microsoft.com/office/drawing/2014/main" val="2273385424"/>
                    </a:ext>
                  </a:extLst>
                </a:gridCol>
                <a:gridCol w="475488">
                  <a:extLst>
                    <a:ext uri="{9D8B030D-6E8A-4147-A177-3AD203B41FA5}">
                      <a16:colId xmlns:a16="http://schemas.microsoft.com/office/drawing/2014/main" val="3499419718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899172145"/>
                    </a:ext>
                  </a:extLst>
                </a:gridCol>
                <a:gridCol w="448056">
                  <a:extLst>
                    <a:ext uri="{9D8B030D-6E8A-4147-A177-3AD203B41FA5}">
                      <a16:colId xmlns:a16="http://schemas.microsoft.com/office/drawing/2014/main" val="2682641806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6983257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61442365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2225935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857554448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5236144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78903414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689262287"/>
                    </a:ext>
                  </a:extLst>
                </a:gridCol>
                <a:gridCol w="402336">
                  <a:extLst>
                    <a:ext uri="{9D8B030D-6E8A-4147-A177-3AD203B41FA5}">
                      <a16:colId xmlns:a16="http://schemas.microsoft.com/office/drawing/2014/main" val="391824849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754738033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20462838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750332497"/>
                    </a:ext>
                  </a:extLst>
                </a:gridCol>
                <a:gridCol w="438912">
                  <a:extLst>
                    <a:ext uri="{9D8B030D-6E8A-4147-A177-3AD203B41FA5}">
                      <a16:colId xmlns:a16="http://schemas.microsoft.com/office/drawing/2014/main" val="991115872"/>
                    </a:ext>
                  </a:extLst>
                </a:gridCol>
                <a:gridCol w="466344">
                  <a:extLst>
                    <a:ext uri="{9D8B030D-6E8A-4147-A177-3AD203B41FA5}">
                      <a16:colId xmlns:a16="http://schemas.microsoft.com/office/drawing/2014/main" val="2178548251"/>
                    </a:ext>
                  </a:extLst>
                </a:gridCol>
                <a:gridCol w="438912">
                  <a:extLst>
                    <a:ext uri="{9D8B030D-6E8A-4147-A177-3AD203B41FA5}">
                      <a16:colId xmlns:a16="http://schemas.microsoft.com/office/drawing/2014/main" val="3681225940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29324545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556996715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4034418715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4178099228"/>
                    </a:ext>
                  </a:extLst>
                </a:gridCol>
                <a:gridCol w="448056">
                  <a:extLst>
                    <a:ext uri="{9D8B030D-6E8A-4147-A177-3AD203B41FA5}">
                      <a16:colId xmlns:a16="http://schemas.microsoft.com/office/drawing/2014/main" val="1639442965"/>
                    </a:ext>
                  </a:extLst>
                </a:gridCol>
                <a:gridCol w="519296">
                  <a:extLst>
                    <a:ext uri="{9D8B030D-6E8A-4147-A177-3AD203B41FA5}">
                      <a16:colId xmlns:a16="http://schemas.microsoft.com/office/drawing/2014/main" val="2904798725"/>
                    </a:ext>
                  </a:extLst>
                </a:gridCol>
              </a:tblGrid>
              <a:tr h="40285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иностранных студентов, обучающихся в ВУЗе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студентов, обучающихся на английском языке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студентов, обучающихся по программам трёхъязычного обучения 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обучающихся, участвующих в программах академической мобильности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приглашенных зарубежных преподавателей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программ двойного диплома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выпускников, получивших двойной диплом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881739"/>
                  </a:ext>
                </a:extLst>
              </a:tr>
              <a:tr h="512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РК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ближнего зарубежья</a:t>
                      </a:r>
                      <a:endParaRPr lang="ru-RU" sz="1000" dirty="0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/ из ВУЗы дальнего зарубежья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308475"/>
                  </a:ext>
                </a:extLst>
              </a:tr>
              <a:tr h="329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dirty="0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dirty="0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76249"/>
                  </a:ext>
                </a:extLst>
              </a:tr>
              <a:tr h="261625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2,73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118,7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639829"/>
                  </a:ext>
                </a:extLst>
              </a:tr>
              <a:tr h="226564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69,88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57940"/>
                  </a:ext>
                </a:extLst>
              </a:tr>
              <a:tr h="209136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МУК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76,44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08913"/>
                  </a:ext>
                </a:extLst>
              </a:tr>
              <a:tr h="227878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ЗКМУ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9,38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69,29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20985"/>
                  </a:ext>
                </a:extLst>
              </a:tr>
              <a:tr h="233964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МУС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6,57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62,51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52125"/>
                  </a:ext>
                </a:extLst>
              </a:tr>
              <a:tr h="243992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1,39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2,78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6,80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94026"/>
                  </a:ext>
                </a:extLst>
              </a:tr>
              <a:tr h="249019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2,17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2,17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25,47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40689"/>
                  </a:ext>
                </a:extLst>
              </a:tr>
              <a:tr h="278009"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ВШОЗ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10,91</a:t>
                      </a:r>
                      <a:endParaRPr lang="ru-RU" sz="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10,91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7,27</a:t>
                      </a:r>
                      <a:endParaRPr lang="ru-RU" dirty="0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14,54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2,42</a:t>
                      </a:r>
                      <a:endParaRPr lang="ru-RU" dirty="0"/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0"/>
                        </a:lnSpc>
                        <a:spcAft>
                          <a:spcPts val="0"/>
                        </a:spcAft>
                      </a:pPr>
                      <a:r>
                        <a:rPr lang="ru-RU" sz="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7" marR="328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78,95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554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33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20D3BA61-2215-0C5B-CC77-8B7BB902BA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117267"/>
              </p:ext>
            </p:extLst>
          </p:nvPr>
        </p:nvGraphicFramePr>
        <p:xfrm>
          <a:off x="475488" y="129620"/>
          <a:ext cx="5193792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C632EA1-5E98-8553-2D26-5AD6B7839ACE}"/>
              </a:ext>
            </a:extLst>
          </p:cNvPr>
          <p:cNvSpPr txBox="1"/>
          <p:nvPr/>
        </p:nvSpPr>
        <p:spPr>
          <a:xfrm>
            <a:off x="6405254" y="616246"/>
            <a:ext cx="4954762" cy="2227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(150 - 200 баллов) не освоил ни один ВУЗ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(свыше 100 - 150) – только КазНМУ с суммой баллов 112,45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0170" indent="449580" algn="just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МУК, МУА, ЮКМА, ЗКМУ, КРМУ и ВШОЗ,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последней ступени с суммой баллов 45,66 МУС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D3F0BED-E1BB-A5EC-6DA0-37918D5B2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354679"/>
              </p:ext>
            </p:extLst>
          </p:nvPr>
        </p:nvGraphicFramePr>
        <p:xfrm>
          <a:off x="284987" y="3191256"/>
          <a:ext cx="11622025" cy="3565299"/>
        </p:xfrm>
        <a:graphic>
          <a:graphicData uri="http://schemas.openxmlformats.org/drawingml/2006/table">
            <a:tbl>
              <a:tblPr firstRow="1" firstCol="1" bandRow="1"/>
              <a:tblGrid>
                <a:gridCol w="650061">
                  <a:extLst>
                    <a:ext uri="{9D8B030D-6E8A-4147-A177-3AD203B41FA5}">
                      <a16:colId xmlns:a16="http://schemas.microsoft.com/office/drawing/2014/main" val="79232223"/>
                    </a:ext>
                  </a:extLst>
                </a:gridCol>
                <a:gridCol w="546237">
                  <a:extLst>
                    <a:ext uri="{9D8B030D-6E8A-4147-A177-3AD203B41FA5}">
                      <a16:colId xmlns:a16="http://schemas.microsoft.com/office/drawing/2014/main" val="4281770214"/>
                    </a:ext>
                  </a:extLst>
                </a:gridCol>
                <a:gridCol w="546237">
                  <a:extLst>
                    <a:ext uri="{9D8B030D-6E8A-4147-A177-3AD203B41FA5}">
                      <a16:colId xmlns:a16="http://schemas.microsoft.com/office/drawing/2014/main" val="4017443649"/>
                    </a:ext>
                  </a:extLst>
                </a:gridCol>
                <a:gridCol w="546237">
                  <a:extLst>
                    <a:ext uri="{9D8B030D-6E8A-4147-A177-3AD203B41FA5}">
                      <a16:colId xmlns:a16="http://schemas.microsoft.com/office/drawing/2014/main" val="3588731449"/>
                    </a:ext>
                  </a:extLst>
                </a:gridCol>
                <a:gridCol w="546237">
                  <a:extLst>
                    <a:ext uri="{9D8B030D-6E8A-4147-A177-3AD203B41FA5}">
                      <a16:colId xmlns:a16="http://schemas.microsoft.com/office/drawing/2014/main" val="3935307724"/>
                    </a:ext>
                  </a:extLst>
                </a:gridCol>
                <a:gridCol w="545577">
                  <a:extLst>
                    <a:ext uri="{9D8B030D-6E8A-4147-A177-3AD203B41FA5}">
                      <a16:colId xmlns:a16="http://schemas.microsoft.com/office/drawing/2014/main" val="4271734425"/>
                    </a:ext>
                  </a:extLst>
                </a:gridCol>
                <a:gridCol w="545577">
                  <a:extLst>
                    <a:ext uri="{9D8B030D-6E8A-4147-A177-3AD203B41FA5}">
                      <a16:colId xmlns:a16="http://schemas.microsoft.com/office/drawing/2014/main" val="2108254924"/>
                    </a:ext>
                  </a:extLst>
                </a:gridCol>
                <a:gridCol w="545577">
                  <a:extLst>
                    <a:ext uri="{9D8B030D-6E8A-4147-A177-3AD203B41FA5}">
                      <a16:colId xmlns:a16="http://schemas.microsoft.com/office/drawing/2014/main" val="1782190760"/>
                    </a:ext>
                  </a:extLst>
                </a:gridCol>
                <a:gridCol w="545577">
                  <a:extLst>
                    <a:ext uri="{9D8B030D-6E8A-4147-A177-3AD203B41FA5}">
                      <a16:colId xmlns:a16="http://schemas.microsoft.com/office/drawing/2014/main" val="2764945773"/>
                    </a:ext>
                  </a:extLst>
                </a:gridCol>
                <a:gridCol w="650440">
                  <a:extLst>
                    <a:ext uri="{9D8B030D-6E8A-4147-A177-3AD203B41FA5}">
                      <a16:colId xmlns:a16="http://schemas.microsoft.com/office/drawing/2014/main" val="1037976098"/>
                    </a:ext>
                  </a:extLst>
                </a:gridCol>
                <a:gridCol w="573898">
                  <a:extLst>
                    <a:ext uri="{9D8B030D-6E8A-4147-A177-3AD203B41FA5}">
                      <a16:colId xmlns:a16="http://schemas.microsoft.com/office/drawing/2014/main" val="776545666"/>
                    </a:ext>
                  </a:extLst>
                </a:gridCol>
                <a:gridCol w="524414">
                  <a:extLst>
                    <a:ext uri="{9D8B030D-6E8A-4147-A177-3AD203B41FA5}">
                      <a16:colId xmlns:a16="http://schemas.microsoft.com/office/drawing/2014/main" val="2861181936"/>
                    </a:ext>
                  </a:extLst>
                </a:gridCol>
                <a:gridCol w="524414">
                  <a:extLst>
                    <a:ext uri="{9D8B030D-6E8A-4147-A177-3AD203B41FA5}">
                      <a16:colId xmlns:a16="http://schemas.microsoft.com/office/drawing/2014/main" val="261932538"/>
                    </a:ext>
                  </a:extLst>
                </a:gridCol>
                <a:gridCol w="535657">
                  <a:extLst>
                    <a:ext uri="{9D8B030D-6E8A-4147-A177-3AD203B41FA5}">
                      <a16:colId xmlns:a16="http://schemas.microsoft.com/office/drawing/2014/main" val="2027356652"/>
                    </a:ext>
                  </a:extLst>
                </a:gridCol>
                <a:gridCol w="535657">
                  <a:extLst>
                    <a:ext uri="{9D8B030D-6E8A-4147-A177-3AD203B41FA5}">
                      <a16:colId xmlns:a16="http://schemas.microsoft.com/office/drawing/2014/main" val="1851414373"/>
                    </a:ext>
                  </a:extLst>
                </a:gridCol>
                <a:gridCol w="524414">
                  <a:extLst>
                    <a:ext uri="{9D8B030D-6E8A-4147-A177-3AD203B41FA5}">
                      <a16:colId xmlns:a16="http://schemas.microsoft.com/office/drawing/2014/main" val="4141613026"/>
                    </a:ext>
                  </a:extLst>
                </a:gridCol>
                <a:gridCol w="524414">
                  <a:extLst>
                    <a:ext uri="{9D8B030D-6E8A-4147-A177-3AD203B41FA5}">
                      <a16:colId xmlns:a16="http://schemas.microsoft.com/office/drawing/2014/main" val="443289769"/>
                    </a:ext>
                  </a:extLst>
                </a:gridCol>
                <a:gridCol w="524414">
                  <a:extLst>
                    <a:ext uri="{9D8B030D-6E8A-4147-A177-3AD203B41FA5}">
                      <a16:colId xmlns:a16="http://schemas.microsoft.com/office/drawing/2014/main" val="2371293215"/>
                    </a:ext>
                  </a:extLst>
                </a:gridCol>
                <a:gridCol w="574673">
                  <a:extLst>
                    <a:ext uri="{9D8B030D-6E8A-4147-A177-3AD203B41FA5}">
                      <a16:colId xmlns:a16="http://schemas.microsoft.com/office/drawing/2014/main" val="3449438495"/>
                    </a:ext>
                  </a:extLst>
                </a:gridCol>
                <a:gridCol w="574673">
                  <a:extLst>
                    <a:ext uri="{9D8B030D-6E8A-4147-A177-3AD203B41FA5}">
                      <a16:colId xmlns:a16="http://schemas.microsoft.com/office/drawing/2014/main" val="439610567"/>
                    </a:ext>
                  </a:extLst>
                </a:gridCol>
                <a:gridCol w="537640">
                  <a:extLst>
                    <a:ext uri="{9D8B030D-6E8A-4147-A177-3AD203B41FA5}">
                      <a16:colId xmlns:a16="http://schemas.microsoft.com/office/drawing/2014/main" val="4235168815"/>
                    </a:ext>
                  </a:extLst>
                </a:gridCol>
              </a:tblGrid>
              <a:tr h="134456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участвующих в программах академической мобильности</a:t>
                      </a: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владеющих английским языком (TOEFL – 525, IELTS – 5,5)          1,5 балла × I4.7,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ведущих занятия на английском языке    3 балла × I4.8,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9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92352"/>
                  </a:ext>
                </a:extLst>
              </a:tr>
              <a:tr h="319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ВУЗах РК 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ВУЗах ближнего зарубежья 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странах дальнего зарубежья </a:t>
                      </a:r>
                      <a:endParaRPr lang="ru-RU" dirty="0"/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ведущих занятия на казахском языке 1,5 балла × I4.9,</a:t>
                      </a:r>
                      <a:b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17028"/>
                  </a:ext>
                </a:extLst>
              </a:tr>
              <a:tr h="697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исх. 3 балла ×I4.1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 2,5 балла ×I4.2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25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исх. 4 балла ×I4.3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вход. 2,5 балла ×I4.4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10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исх. 5 баллов ×I4.5</a:t>
                      </a:r>
                      <a:b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15 баллов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вход. 10 баллов ×I4.6</a:t>
                      </a:r>
                      <a:b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611824"/>
                  </a:ext>
                </a:extLst>
              </a:tr>
              <a:tr h="275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27129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4,78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12,18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12,39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61,53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101,54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112,45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15924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6,99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11,44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14,49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75,66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114,07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619520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МУК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27,71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41,90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18162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ЗКМУ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110,90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75,55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28313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МУС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1,41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105,25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45,66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449855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14,24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20,61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162,41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87,74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049446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2,13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8,01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49,20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63,43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70,36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951511"/>
                  </a:ext>
                </a:extLst>
              </a:tr>
              <a:tr h="26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ВШОЗ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11,76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7,84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5,88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68,22</a:t>
                      </a:r>
                      <a:endParaRPr lang="ru-RU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83" marR="53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12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70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A4EDCE-8137-7CAE-2EF1-6DCFA0CF3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855"/>
            <a:ext cx="10515600" cy="122505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 медицинских </a:t>
            </a:r>
            <a:r>
              <a:rPr kumimoji="0" lang="ru-RU" sz="2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факультетов многопрофильных ВУЗов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 результатам образовательной деятельности по итогам 2022-23 учебного года</a:t>
            </a:r>
            <a:endParaRPr lang="ru-RU" sz="2000" b="1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D68E9538-3A6E-376A-5ECF-FC4806E213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319642"/>
              </p:ext>
            </p:extLst>
          </p:nvPr>
        </p:nvGraphicFramePr>
        <p:xfrm>
          <a:off x="515346" y="1738859"/>
          <a:ext cx="5580654" cy="3926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406E6CA-78EE-9096-CA99-73141A28D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620901"/>
              </p:ext>
            </p:extLst>
          </p:nvPr>
        </p:nvGraphicFramePr>
        <p:xfrm>
          <a:off x="5687568" y="1903751"/>
          <a:ext cx="6291075" cy="3372337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87042">
                  <a:extLst>
                    <a:ext uri="{9D8B030D-6E8A-4147-A177-3AD203B41FA5}">
                      <a16:colId xmlns:a16="http://schemas.microsoft.com/office/drawing/2014/main" val="1322101346"/>
                    </a:ext>
                  </a:extLst>
                </a:gridCol>
                <a:gridCol w="939411">
                  <a:extLst>
                    <a:ext uri="{9D8B030D-6E8A-4147-A177-3AD203B41FA5}">
                      <a16:colId xmlns:a16="http://schemas.microsoft.com/office/drawing/2014/main" val="2718626088"/>
                    </a:ext>
                  </a:extLst>
                </a:gridCol>
                <a:gridCol w="596917">
                  <a:extLst>
                    <a:ext uri="{9D8B030D-6E8A-4147-A177-3AD203B41FA5}">
                      <a16:colId xmlns:a16="http://schemas.microsoft.com/office/drawing/2014/main" val="1874458183"/>
                    </a:ext>
                  </a:extLst>
                </a:gridCol>
                <a:gridCol w="471774">
                  <a:extLst>
                    <a:ext uri="{9D8B030D-6E8A-4147-A177-3AD203B41FA5}">
                      <a16:colId xmlns:a16="http://schemas.microsoft.com/office/drawing/2014/main" val="3837156677"/>
                    </a:ext>
                  </a:extLst>
                </a:gridCol>
                <a:gridCol w="487932">
                  <a:extLst>
                    <a:ext uri="{9D8B030D-6E8A-4147-A177-3AD203B41FA5}">
                      <a16:colId xmlns:a16="http://schemas.microsoft.com/office/drawing/2014/main" val="2715038994"/>
                    </a:ext>
                  </a:extLst>
                </a:gridCol>
                <a:gridCol w="453900">
                  <a:extLst>
                    <a:ext uri="{9D8B030D-6E8A-4147-A177-3AD203B41FA5}">
                      <a16:colId xmlns:a16="http://schemas.microsoft.com/office/drawing/2014/main" val="440452290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883449484"/>
                    </a:ext>
                  </a:extLst>
                </a:gridCol>
                <a:gridCol w="466344">
                  <a:extLst>
                    <a:ext uri="{9D8B030D-6E8A-4147-A177-3AD203B41FA5}">
                      <a16:colId xmlns:a16="http://schemas.microsoft.com/office/drawing/2014/main" val="1370544414"/>
                    </a:ext>
                  </a:extLst>
                </a:gridCol>
                <a:gridCol w="545766">
                  <a:extLst>
                    <a:ext uri="{9D8B030D-6E8A-4147-A177-3AD203B41FA5}">
                      <a16:colId xmlns:a16="http://schemas.microsoft.com/office/drawing/2014/main" val="4269660157"/>
                    </a:ext>
                  </a:extLst>
                </a:gridCol>
                <a:gridCol w="501143">
                  <a:extLst>
                    <a:ext uri="{9D8B030D-6E8A-4147-A177-3AD203B41FA5}">
                      <a16:colId xmlns:a16="http://schemas.microsoft.com/office/drawing/2014/main" val="1416402639"/>
                    </a:ext>
                  </a:extLst>
                </a:gridCol>
                <a:gridCol w="529509">
                  <a:extLst>
                    <a:ext uri="{9D8B030D-6E8A-4147-A177-3AD203B41FA5}">
                      <a16:colId xmlns:a16="http://schemas.microsoft.com/office/drawing/2014/main" val="301706780"/>
                    </a:ext>
                  </a:extLst>
                </a:gridCol>
                <a:gridCol w="444409">
                  <a:extLst>
                    <a:ext uri="{9D8B030D-6E8A-4147-A177-3AD203B41FA5}">
                      <a16:colId xmlns:a16="http://schemas.microsoft.com/office/drawing/2014/main" val="2898567726"/>
                    </a:ext>
                  </a:extLst>
                </a:gridCol>
              </a:tblGrid>
              <a:tr h="11585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№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Наименование ВУЗа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 Качество подготовки по программам медицинского образования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 Востребованность выпускников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Интернационализация медицинского образования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Уровень профессорско-преподавательского состава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Итого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069768"/>
                  </a:ext>
                </a:extLst>
              </a:tr>
              <a:tr h="426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effectLst/>
                        </a:rPr>
                        <a:t>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КОУ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0,46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9,2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97,7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22,44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165,41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16,03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110,39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57,405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374,0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105,1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1541449"/>
                  </a:ext>
                </a:extLst>
              </a:tr>
              <a:tr h="443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effectLst/>
                        </a:rPr>
                        <a:t>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КУ Уалиханова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0,52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11,7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76,5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40,62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94,52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26,85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176,67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113,34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348,2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192,5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4928488"/>
                  </a:ext>
                </a:extLst>
              </a:tr>
              <a:tr h="477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effectLst/>
                        </a:rPr>
                        <a:t>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СКУ Козыбаева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0,59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5,9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152,1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51,50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106,82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29,5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78,96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51,85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338,5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138,8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5849434"/>
                  </a:ext>
                </a:extLst>
              </a:tr>
              <a:tr h="424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effectLst/>
                        </a:rPr>
                        <a:t>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КазНУ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100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32,5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378,3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87,64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125,82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32,3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144,02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44,03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748,1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196,5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0510810"/>
                  </a:ext>
                </a:extLst>
              </a:tr>
              <a:tr h="4419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00">
                          <a:effectLst/>
                        </a:rPr>
                        <a:t>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МКТУ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174,77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62,76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514,3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141,00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</a:rPr>
                        <a:t>13,66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</a:rPr>
                        <a:t>22,12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111,17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64,235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</a:rPr>
                        <a:t>813,9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</a:rPr>
                        <a:t>290,1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885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93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33AC550C-DCB6-DF06-6DE3-3234227CC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139865"/>
              </p:ext>
            </p:extLst>
          </p:nvPr>
        </p:nvGraphicFramePr>
        <p:xfrm>
          <a:off x="566928" y="172425"/>
          <a:ext cx="5355336" cy="254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68A246-9DCB-CDF2-4ED0-3942FFC76A74}"/>
              </a:ext>
            </a:extLst>
          </p:cNvPr>
          <p:cNvSpPr txBox="1"/>
          <p:nvPr/>
        </p:nvSpPr>
        <p:spPr>
          <a:xfrm>
            <a:off x="5922264" y="889510"/>
            <a:ext cx="578510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(150 - 200 баллов) и с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редний уровень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(100 - 150) не отмечен ни в одной организации,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суммарный балл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73,36 в МКТУ соответствует низкому уровню (50 - 100 баллов).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низкий уровень (менее 50 баллов) – в остальных МФМУ.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7AB28EC-854B-98F9-2546-58891A7F6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43870"/>
              </p:ext>
            </p:extLst>
          </p:nvPr>
        </p:nvGraphicFramePr>
        <p:xfrm>
          <a:off x="900684" y="3026665"/>
          <a:ext cx="10561320" cy="3024121"/>
        </p:xfrm>
        <a:graphic>
          <a:graphicData uri="http://schemas.openxmlformats.org/drawingml/2006/table">
            <a:tbl>
              <a:tblPr firstRow="1" firstCol="1" bandRow="1"/>
              <a:tblGrid>
                <a:gridCol w="219456">
                  <a:extLst>
                    <a:ext uri="{9D8B030D-6E8A-4147-A177-3AD203B41FA5}">
                      <a16:colId xmlns:a16="http://schemas.microsoft.com/office/drawing/2014/main" val="2168717411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1000248353"/>
                    </a:ext>
                  </a:extLst>
                </a:gridCol>
                <a:gridCol w="832104">
                  <a:extLst>
                    <a:ext uri="{9D8B030D-6E8A-4147-A177-3AD203B41FA5}">
                      <a16:colId xmlns:a16="http://schemas.microsoft.com/office/drawing/2014/main" val="343866187"/>
                    </a:ext>
                  </a:extLst>
                </a:gridCol>
                <a:gridCol w="800621">
                  <a:extLst>
                    <a:ext uri="{9D8B030D-6E8A-4147-A177-3AD203B41FA5}">
                      <a16:colId xmlns:a16="http://schemas.microsoft.com/office/drawing/2014/main" val="147070367"/>
                    </a:ext>
                  </a:extLst>
                </a:gridCol>
                <a:gridCol w="792131">
                  <a:extLst>
                    <a:ext uri="{9D8B030D-6E8A-4147-A177-3AD203B41FA5}">
                      <a16:colId xmlns:a16="http://schemas.microsoft.com/office/drawing/2014/main" val="1265020500"/>
                    </a:ext>
                  </a:extLst>
                </a:gridCol>
                <a:gridCol w="668683">
                  <a:extLst>
                    <a:ext uri="{9D8B030D-6E8A-4147-A177-3AD203B41FA5}">
                      <a16:colId xmlns:a16="http://schemas.microsoft.com/office/drawing/2014/main" val="3632342278"/>
                    </a:ext>
                  </a:extLst>
                </a:gridCol>
                <a:gridCol w="792131">
                  <a:extLst>
                    <a:ext uri="{9D8B030D-6E8A-4147-A177-3AD203B41FA5}">
                      <a16:colId xmlns:a16="http://schemas.microsoft.com/office/drawing/2014/main" val="3459516641"/>
                    </a:ext>
                  </a:extLst>
                </a:gridCol>
                <a:gridCol w="668683">
                  <a:extLst>
                    <a:ext uri="{9D8B030D-6E8A-4147-A177-3AD203B41FA5}">
                      <a16:colId xmlns:a16="http://schemas.microsoft.com/office/drawing/2014/main" val="1478627388"/>
                    </a:ext>
                  </a:extLst>
                </a:gridCol>
                <a:gridCol w="668683">
                  <a:extLst>
                    <a:ext uri="{9D8B030D-6E8A-4147-A177-3AD203B41FA5}">
                      <a16:colId xmlns:a16="http://schemas.microsoft.com/office/drawing/2014/main" val="2380405264"/>
                    </a:ext>
                  </a:extLst>
                </a:gridCol>
                <a:gridCol w="676822">
                  <a:extLst>
                    <a:ext uri="{9D8B030D-6E8A-4147-A177-3AD203B41FA5}">
                      <a16:colId xmlns:a16="http://schemas.microsoft.com/office/drawing/2014/main" val="3500819000"/>
                    </a:ext>
                  </a:extLst>
                </a:gridCol>
                <a:gridCol w="739218">
                  <a:extLst>
                    <a:ext uri="{9D8B030D-6E8A-4147-A177-3AD203B41FA5}">
                      <a16:colId xmlns:a16="http://schemas.microsoft.com/office/drawing/2014/main" val="3434577820"/>
                    </a:ext>
                  </a:extLst>
                </a:gridCol>
                <a:gridCol w="804140">
                  <a:extLst>
                    <a:ext uri="{9D8B030D-6E8A-4147-A177-3AD203B41FA5}">
                      <a16:colId xmlns:a16="http://schemas.microsoft.com/office/drawing/2014/main" val="3343637131"/>
                    </a:ext>
                  </a:extLst>
                </a:gridCol>
                <a:gridCol w="708203">
                  <a:extLst>
                    <a:ext uri="{9D8B030D-6E8A-4147-A177-3AD203B41FA5}">
                      <a16:colId xmlns:a16="http://schemas.microsoft.com/office/drawing/2014/main" val="1233756566"/>
                    </a:ext>
                  </a:extLst>
                </a:gridCol>
                <a:gridCol w="773125">
                  <a:extLst>
                    <a:ext uri="{9D8B030D-6E8A-4147-A177-3AD203B41FA5}">
                      <a16:colId xmlns:a16="http://schemas.microsoft.com/office/drawing/2014/main" val="1390303271"/>
                    </a:ext>
                  </a:extLst>
                </a:gridCol>
              </a:tblGrid>
              <a:tr h="175311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интернатуры, успешно прошедшие независимую </a:t>
                      </a: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(прошедших установленный порог балльной оценки)                I1.1×0,65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резидентуры, успешно прошедшие независимую </a:t>
                      </a: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(прошедших установленный порог балльной оценки)              I1.2×65</a:t>
                      </a:r>
                      <a:endParaRPr lang="ru-RU" sz="1000" dirty="0"/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Обучающиеся, являющихся призерами международных конференций, проходивших в РК 20 баллов × I1.3,                             но не более 20 баллов</a:t>
                      </a:r>
                      <a:endParaRPr lang="ru-RU" sz="1000" dirty="0"/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Обучающиеся, являющихся призерами международных конференций в ближнем / дальнем зарубежье             30 баллов × I1.4,                             но не более 30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Результаты оценки удовлетворенности качеством обучения в ВУЗе                           5 баллов × I1.5</a:t>
                      </a:r>
                      <a:b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198902"/>
                  </a:ext>
                </a:extLst>
              </a:tr>
              <a:tr h="304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371716"/>
                  </a:ext>
                </a:extLst>
              </a:tr>
              <a:tr h="186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2,86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2383"/>
                  </a:ext>
                </a:extLst>
              </a:tr>
              <a:tr h="230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 </a:t>
                      </a: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Уалиханова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3,12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24,90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53189"/>
                  </a:ext>
                </a:extLst>
              </a:tr>
              <a:tr h="176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СКУ Козыбаева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3,29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17738"/>
                  </a:ext>
                </a:extLst>
              </a:tr>
              <a:tr h="186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32,50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45,80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4568"/>
                  </a:ext>
                </a:extLst>
              </a:tr>
              <a:tr h="186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МКТУ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85,10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27,66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176,87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73,36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2" marR="4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2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1624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4125</Words>
  <Application>Microsoft Office PowerPoint</Application>
  <PresentationFormat>Широкоэкранный</PresentationFormat>
  <Paragraphs>2243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      Рейтинговая оценка образовательной деятельности медицинских ВУЗов, медицинских факультетов многопрофильных ВУЗов, колледжей и Высших медицинских колледжей, НИИ, НЦ по итогам  2022-2023 учебного года </vt:lpstr>
      <vt:lpstr>Методология рейтинговой оценки образовательной деятельности организаций медицинского образования и науки    Рейтинговая оценка образовательной деятельности организаций медицинского образования и науки проводится с целью оценки эффективности деятельности организаций медицинского образования и науки в области подготовки кадров для системы здравоохранения, включая оценку качества подготовки и востребованности выпускников программ медицинского образования, обеспечения интеграции в международное образовательное пространство.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медицинских факультетов многопрофильных ВУЗов по результатам образовательной деятельности по итогам 2022-23 учебного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НИИ/НЦ по результатам  образовательной деятельности по итогам 2022-2023 учебного года</vt:lpstr>
      <vt:lpstr>Презентация PowerPoint</vt:lpstr>
      <vt:lpstr>Презентация PowerPoint</vt:lpstr>
      <vt:lpstr>Презентация PowerPoint</vt:lpstr>
      <vt:lpstr>Рейтинг МК и ВМК по результатам  образовательной деятельности по итогам 2022-2023 учебного года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Рейтинг медицинских ВУЗов и медицинских факультетов многопрофильных ВУЗов РК по результатам образовательной деятельности по итогам 2022-23 учебного года </dc:title>
  <dc:creator>Динара Д. Отаргалиева</dc:creator>
  <cp:lastModifiedBy>Динара Д. Отаргалиева</cp:lastModifiedBy>
  <cp:revision>3</cp:revision>
  <dcterms:created xsi:type="dcterms:W3CDTF">2024-02-15T05:32:31Z</dcterms:created>
  <dcterms:modified xsi:type="dcterms:W3CDTF">2024-03-05T05:14:10Z</dcterms:modified>
</cp:coreProperties>
</file>